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258" r:id="rId3"/>
    <p:sldId id="259" r:id="rId4"/>
    <p:sldId id="302" r:id="rId5"/>
    <p:sldId id="303" r:id="rId6"/>
    <p:sldId id="304" r:id="rId7"/>
    <p:sldId id="279" r:id="rId8"/>
    <p:sldId id="281" r:id="rId9"/>
    <p:sldId id="282" r:id="rId10"/>
    <p:sldId id="283" r:id="rId11"/>
    <p:sldId id="284" r:id="rId12"/>
    <p:sldId id="286" r:id="rId13"/>
    <p:sldId id="289" r:id="rId14"/>
    <p:sldId id="290" r:id="rId15"/>
    <p:sldId id="291" r:id="rId16"/>
    <p:sldId id="292" r:id="rId17"/>
    <p:sldId id="293" r:id="rId18"/>
    <p:sldId id="294" r:id="rId19"/>
    <p:sldId id="295" r:id="rId20"/>
    <p:sldId id="296" r:id="rId21"/>
    <p:sldId id="301" r:id="rId22"/>
    <p:sldId id="288" r:id="rId23"/>
    <p:sldId id="297" r:id="rId24"/>
    <p:sldId id="300" r:id="rId25"/>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esco Grasso" initials="FG" lastIdx="1" clrIdx="0">
    <p:extLst>
      <p:ext uri="{19B8F6BF-5375-455C-9EA6-DF929625EA0E}">
        <p15:presenceInfo xmlns:p15="http://schemas.microsoft.com/office/powerpoint/2012/main" userId="01666531354abc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EBB"/>
    <a:srgbClr val="971720"/>
    <a:srgbClr val="162230"/>
    <a:srgbClr val="7F7F7F"/>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snapToObjects="1">
      <p:cViewPr varScale="1">
        <p:scale>
          <a:sx n="81" d="100"/>
          <a:sy n="81" d="100"/>
        </p:scale>
        <p:origin x="1512" y="53"/>
      </p:cViewPr>
      <p:guideLst>
        <p:guide orient="horz" pos="2160"/>
        <p:guide pos="2880"/>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14F915-DDDE-4CAA-895D-614564BB8837}" type="datetimeFigureOut">
              <a:rPr lang="en-GB" smtClean="0"/>
              <a:t>16/07/2022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CBB5884-7D75-46CC-B688-7B54B2BD8EAE}" type="slidenum">
              <a:rPr lang="en-GB" smtClean="0"/>
              <a:t>‹N›</a:t>
            </a:fld>
            <a:endParaRPr lang="en-GB"/>
          </a:p>
        </p:txBody>
      </p:sp>
    </p:spTree>
    <p:extLst>
      <p:ext uri="{BB962C8B-B14F-4D97-AF65-F5344CB8AC3E}">
        <p14:creationId xmlns:p14="http://schemas.microsoft.com/office/powerpoint/2010/main" val="3669703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D4C5A5-33D0-4441-96FE-163C8B7C9D3F}" type="datetimeFigureOut">
              <a:rPr lang="en-GB" smtClean="0"/>
              <a:t>16/07/2022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04E1B5-63BC-4334-9D81-D58D41015F1C}" type="slidenum">
              <a:rPr lang="en-GB" smtClean="0"/>
              <a:t>‹N›</a:t>
            </a:fld>
            <a:endParaRPr lang="en-GB"/>
          </a:p>
        </p:txBody>
      </p:sp>
    </p:spTree>
    <p:extLst>
      <p:ext uri="{BB962C8B-B14F-4D97-AF65-F5344CB8AC3E}">
        <p14:creationId xmlns:p14="http://schemas.microsoft.com/office/powerpoint/2010/main" val="3450470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1</a:t>
            </a:fld>
            <a:endParaRPr lang="en-GB"/>
          </a:p>
        </p:txBody>
      </p:sp>
    </p:spTree>
    <p:extLst>
      <p:ext uri="{BB962C8B-B14F-4D97-AF65-F5344CB8AC3E}">
        <p14:creationId xmlns:p14="http://schemas.microsoft.com/office/powerpoint/2010/main" val="438939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18</a:t>
            </a:fld>
            <a:endParaRPr lang="en-GB"/>
          </a:p>
        </p:txBody>
      </p:sp>
    </p:spTree>
    <p:extLst>
      <p:ext uri="{BB962C8B-B14F-4D97-AF65-F5344CB8AC3E}">
        <p14:creationId xmlns:p14="http://schemas.microsoft.com/office/powerpoint/2010/main" val="3438213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19</a:t>
            </a:fld>
            <a:endParaRPr lang="en-GB"/>
          </a:p>
        </p:txBody>
      </p:sp>
    </p:spTree>
    <p:extLst>
      <p:ext uri="{BB962C8B-B14F-4D97-AF65-F5344CB8AC3E}">
        <p14:creationId xmlns:p14="http://schemas.microsoft.com/office/powerpoint/2010/main" val="422759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20</a:t>
            </a:fld>
            <a:endParaRPr lang="en-GB"/>
          </a:p>
        </p:txBody>
      </p:sp>
    </p:spTree>
    <p:extLst>
      <p:ext uri="{BB962C8B-B14F-4D97-AF65-F5344CB8AC3E}">
        <p14:creationId xmlns:p14="http://schemas.microsoft.com/office/powerpoint/2010/main" val="2266583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21</a:t>
            </a:fld>
            <a:endParaRPr lang="en-GB"/>
          </a:p>
        </p:txBody>
      </p:sp>
    </p:spTree>
    <p:extLst>
      <p:ext uri="{BB962C8B-B14F-4D97-AF65-F5344CB8AC3E}">
        <p14:creationId xmlns:p14="http://schemas.microsoft.com/office/powerpoint/2010/main" val="4290292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22</a:t>
            </a:fld>
            <a:endParaRPr lang="en-GB"/>
          </a:p>
        </p:txBody>
      </p:sp>
    </p:spTree>
    <p:extLst>
      <p:ext uri="{BB962C8B-B14F-4D97-AF65-F5344CB8AC3E}">
        <p14:creationId xmlns:p14="http://schemas.microsoft.com/office/powerpoint/2010/main" val="698252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23</a:t>
            </a:fld>
            <a:endParaRPr lang="en-GB"/>
          </a:p>
        </p:txBody>
      </p:sp>
    </p:spTree>
    <p:extLst>
      <p:ext uri="{BB962C8B-B14F-4D97-AF65-F5344CB8AC3E}">
        <p14:creationId xmlns:p14="http://schemas.microsoft.com/office/powerpoint/2010/main" val="1353370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24</a:t>
            </a:fld>
            <a:endParaRPr lang="en-GB"/>
          </a:p>
        </p:txBody>
      </p:sp>
    </p:spTree>
    <p:extLst>
      <p:ext uri="{BB962C8B-B14F-4D97-AF65-F5344CB8AC3E}">
        <p14:creationId xmlns:p14="http://schemas.microsoft.com/office/powerpoint/2010/main" val="2087443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E04E1B5-63BC-4334-9D81-D58D41015F1C}" type="slidenum">
              <a:rPr lang="en-GB" smtClean="0"/>
              <a:t>2</a:t>
            </a:fld>
            <a:endParaRPr lang="en-GB"/>
          </a:p>
        </p:txBody>
      </p:sp>
    </p:spTree>
    <p:extLst>
      <p:ext uri="{BB962C8B-B14F-4D97-AF65-F5344CB8AC3E}">
        <p14:creationId xmlns:p14="http://schemas.microsoft.com/office/powerpoint/2010/main" val="2294412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5</a:t>
            </a:fld>
            <a:endParaRPr lang="en-GB"/>
          </a:p>
        </p:txBody>
      </p:sp>
    </p:spTree>
    <p:extLst>
      <p:ext uri="{BB962C8B-B14F-4D97-AF65-F5344CB8AC3E}">
        <p14:creationId xmlns:p14="http://schemas.microsoft.com/office/powerpoint/2010/main" val="3977169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12</a:t>
            </a:fld>
            <a:endParaRPr lang="en-GB"/>
          </a:p>
        </p:txBody>
      </p:sp>
    </p:spTree>
    <p:extLst>
      <p:ext uri="{BB962C8B-B14F-4D97-AF65-F5344CB8AC3E}">
        <p14:creationId xmlns:p14="http://schemas.microsoft.com/office/powerpoint/2010/main" val="190774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13</a:t>
            </a:fld>
            <a:endParaRPr lang="en-GB"/>
          </a:p>
        </p:txBody>
      </p:sp>
    </p:spTree>
    <p:extLst>
      <p:ext uri="{BB962C8B-B14F-4D97-AF65-F5344CB8AC3E}">
        <p14:creationId xmlns:p14="http://schemas.microsoft.com/office/powerpoint/2010/main" val="382149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14</a:t>
            </a:fld>
            <a:endParaRPr lang="en-GB"/>
          </a:p>
        </p:txBody>
      </p:sp>
    </p:spTree>
    <p:extLst>
      <p:ext uri="{BB962C8B-B14F-4D97-AF65-F5344CB8AC3E}">
        <p14:creationId xmlns:p14="http://schemas.microsoft.com/office/powerpoint/2010/main" val="1130682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15</a:t>
            </a:fld>
            <a:endParaRPr lang="en-GB"/>
          </a:p>
        </p:txBody>
      </p:sp>
    </p:spTree>
    <p:extLst>
      <p:ext uri="{BB962C8B-B14F-4D97-AF65-F5344CB8AC3E}">
        <p14:creationId xmlns:p14="http://schemas.microsoft.com/office/powerpoint/2010/main" val="3742753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16</a:t>
            </a:fld>
            <a:endParaRPr lang="en-GB"/>
          </a:p>
        </p:txBody>
      </p:sp>
    </p:spTree>
    <p:extLst>
      <p:ext uri="{BB962C8B-B14F-4D97-AF65-F5344CB8AC3E}">
        <p14:creationId xmlns:p14="http://schemas.microsoft.com/office/powerpoint/2010/main" val="153336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EE04E1B5-63BC-4334-9D81-D58D41015F1C}" type="slidenum">
              <a:rPr lang="en-GB" smtClean="0"/>
              <a:t>17</a:t>
            </a:fld>
            <a:endParaRPr lang="en-GB"/>
          </a:p>
        </p:txBody>
      </p:sp>
    </p:spTree>
    <p:extLst>
      <p:ext uri="{BB962C8B-B14F-4D97-AF65-F5344CB8AC3E}">
        <p14:creationId xmlns:p14="http://schemas.microsoft.com/office/powerpoint/2010/main" val="4199515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2C790A91-0F3D-9944-94EF-F5C93CDE0643}" type="datetimeFigureOut">
              <a:rPr lang="it-IT" smtClean="0"/>
              <a:t>16/07/2022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216873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16/07/2022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4041285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16/07/2022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358095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2C790A91-0F3D-9944-94EF-F5C93CDE0643}" type="datetimeFigureOut">
              <a:rPr lang="it-IT" smtClean="0"/>
              <a:t>16/07/2022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321266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2C790A91-0F3D-9944-94EF-F5C93CDE0643}" type="datetimeFigureOut">
              <a:rPr lang="it-IT" smtClean="0"/>
              <a:t>16/07/2022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201747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2C790A91-0F3D-9944-94EF-F5C93CDE0643}" type="datetimeFigureOut">
              <a:rPr lang="it-IT" smtClean="0"/>
              <a:t>16/07/2022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610067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2C790A91-0F3D-9944-94EF-F5C93CDE0643}" type="datetimeFigureOut">
              <a:rPr lang="it-IT" smtClean="0"/>
              <a:t>16/07/2022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201536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2C790A91-0F3D-9944-94EF-F5C93CDE0643}" type="datetimeFigureOut">
              <a:rPr lang="it-IT" smtClean="0"/>
              <a:t>16/07/2022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769511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2C790A91-0F3D-9944-94EF-F5C93CDE0643}" type="datetimeFigureOut">
              <a:rPr lang="it-IT" smtClean="0"/>
              <a:t>16/07/2022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23462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2C790A91-0F3D-9944-94EF-F5C93CDE0643}" type="datetimeFigureOut">
              <a:rPr lang="it-IT" smtClean="0"/>
              <a:t>16/07/2022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3748241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2C790A91-0F3D-9944-94EF-F5C93CDE0643}" type="datetimeFigureOut">
              <a:rPr lang="it-IT" smtClean="0"/>
              <a:t>16/07/2022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D9A2948-A980-434D-BAB3-FF8DF2F4692E}" type="slidenum">
              <a:rPr lang="it-IT" smtClean="0"/>
              <a:t>‹N›</a:t>
            </a:fld>
            <a:endParaRPr lang="it-IT"/>
          </a:p>
        </p:txBody>
      </p:sp>
    </p:spTree>
    <p:extLst>
      <p:ext uri="{BB962C8B-B14F-4D97-AF65-F5344CB8AC3E}">
        <p14:creationId xmlns:p14="http://schemas.microsoft.com/office/powerpoint/2010/main" val="659101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90A91-0F3D-9944-94EF-F5C93CDE0643}" type="datetimeFigureOut">
              <a:rPr lang="it-IT" smtClean="0"/>
              <a:t>16/07/2022</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A2948-A980-434D-BAB3-FF8DF2F4692E}" type="slidenum">
              <a:rPr lang="it-IT" smtClean="0"/>
              <a:t>‹N›</a:t>
            </a:fld>
            <a:endParaRPr lang="it-IT"/>
          </a:p>
        </p:txBody>
      </p:sp>
    </p:spTree>
    <p:extLst>
      <p:ext uri="{BB962C8B-B14F-4D97-AF65-F5344CB8AC3E}">
        <p14:creationId xmlns:p14="http://schemas.microsoft.com/office/powerpoint/2010/main" val="1722204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ban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787791"/>
          </a:xfrm>
          <a:prstGeom prst="rect">
            <a:avLst/>
          </a:prstGeom>
        </p:spPr>
      </p:pic>
      <p:sp>
        <p:nvSpPr>
          <p:cNvPr id="10" name="CasellaDiTesto 9"/>
          <p:cNvSpPr txBox="1"/>
          <p:nvPr/>
        </p:nvSpPr>
        <p:spPr>
          <a:xfrm>
            <a:off x="-4299" y="989393"/>
            <a:ext cx="9432237" cy="1754326"/>
          </a:xfrm>
          <a:prstGeom prst="rect">
            <a:avLst/>
          </a:prstGeom>
          <a:noFill/>
        </p:spPr>
        <p:txBody>
          <a:bodyPr wrap="square" rtlCol="0">
            <a:spAutoFit/>
          </a:bodyPr>
          <a:lstStyle/>
          <a:p>
            <a:r>
              <a:rPr lang="it-IT" dirty="0">
                <a:solidFill>
                  <a:srgbClr val="971720"/>
                </a:solidFill>
                <a:latin typeface="Times New Roman" panose="02020603050405020304" pitchFamily="18" charset="0"/>
                <a:cs typeface="Times New Roman" panose="02020603050405020304" pitchFamily="18" charset="0"/>
              </a:rPr>
              <a:t>D</a:t>
            </a:r>
            <a:r>
              <a:rPr lang="it-IT" dirty="0">
                <a:solidFill>
                  <a:srgbClr val="162230"/>
                </a:solidFill>
                <a:latin typeface="Times New Roman" panose="02020603050405020304" pitchFamily="18" charset="0"/>
                <a:cs typeface="Times New Roman" panose="02020603050405020304" pitchFamily="18" charset="0"/>
              </a:rPr>
              <a:t>IPARTIMENTO DI </a:t>
            </a:r>
            <a:r>
              <a:rPr lang="it-IT" dirty="0">
                <a:solidFill>
                  <a:srgbClr val="971720"/>
                </a:solidFill>
                <a:latin typeface="Times New Roman" panose="02020603050405020304" pitchFamily="18" charset="0"/>
                <a:cs typeface="Times New Roman" panose="02020603050405020304" pitchFamily="18" charset="0"/>
              </a:rPr>
              <a:t>I</a:t>
            </a:r>
            <a:r>
              <a:rPr lang="it-IT" dirty="0">
                <a:solidFill>
                  <a:srgbClr val="162230"/>
                </a:solidFill>
                <a:latin typeface="Times New Roman" panose="02020603050405020304" pitchFamily="18" charset="0"/>
                <a:cs typeface="Times New Roman" panose="02020603050405020304" pitchFamily="18" charset="0"/>
              </a:rPr>
              <a:t>NGEGNERIA</a:t>
            </a:r>
            <a:r>
              <a:rPr lang="it-IT" dirty="0">
                <a:latin typeface="Times New Roman" panose="02020603050405020304" pitchFamily="18" charset="0"/>
                <a:cs typeface="Times New Roman" panose="02020603050405020304" pitchFamily="18" charset="0"/>
              </a:rPr>
              <a:t> </a:t>
            </a:r>
            <a:r>
              <a:rPr lang="it-IT" dirty="0">
                <a:solidFill>
                  <a:srgbClr val="971720"/>
                </a:solidFill>
                <a:latin typeface="Times New Roman" panose="02020603050405020304" pitchFamily="18" charset="0"/>
                <a:cs typeface="Times New Roman" panose="02020603050405020304" pitchFamily="18" charset="0"/>
              </a:rPr>
              <a:t>E</a:t>
            </a:r>
            <a:r>
              <a:rPr lang="it-IT" dirty="0">
                <a:solidFill>
                  <a:srgbClr val="162230"/>
                </a:solidFill>
                <a:latin typeface="Times New Roman" panose="02020603050405020304" pitchFamily="18" charset="0"/>
                <a:cs typeface="Times New Roman" panose="02020603050405020304" pitchFamily="18" charset="0"/>
              </a:rPr>
              <a:t>LETTRICA E </a:t>
            </a:r>
            <a:r>
              <a:rPr lang="it-IT" dirty="0">
                <a:solidFill>
                  <a:srgbClr val="971720"/>
                </a:solidFill>
                <a:latin typeface="Times New Roman" panose="02020603050405020304" pitchFamily="18" charset="0"/>
                <a:cs typeface="Times New Roman" panose="02020603050405020304" pitchFamily="18" charset="0"/>
              </a:rPr>
              <a:t>T</a:t>
            </a:r>
            <a:r>
              <a:rPr lang="it-IT" dirty="0">
                <a:solidFill>
                  <a:srgbClr val="162230"/>
                </a:solidFill>
                <a:latin typeface="Times New Roman" panose="02020603050405020304" pitchFamily="18" charset="0"/>
                <a:cs typeface="Times New Roman" panose="02020603050405020304" pitchFamily="18" charset="0"/>
              </a:rPr>
              <a:t>ECNOLOGIE DEL</a:t>
            </a:r>
            <a:r>
              <a:rPr lang="it-IT" dirty="0">
                <a:latin typeface="Times New Roman" panose="02020603050405020304" pitchFamily="18" charset="0"/>
                <a:cs typeface="Times New Roman" panose="02020603050405020304" pitchFamily="18" charset="0"/>
              </a:rPr>
              <a:t>L’</a:t>
            </a:r>
            <a:r>
              <a:rPr lang="it-IT" dirty="0">
                <a:solidFill>
                  <a:srgbClr val="971720"/>
                </a:solidFill>
                <a:latin typeface="Times New Roman" panose="02020603050405020304" pitchFamily="18" charset="0"/>
                <a:cs typeface="Times New Roman" panose="02020603050405020304" pitchFamily="18" charset="0"/>
              </a:rPr>
              <a:t>I</a:t>
            </a:r>
            <a:r>
              <a:rPr lang="it-IT" dirty="0">
                <a:solidFill>
                  <a:srgbClr val="162230"/>
                </a:solidFill>
                <a:latin typeface="Times New Roman" panose="02020603050405020304" pitchFamily="18" charset="0"/>
                <a:cs typeface="Times New Roman" panose="02020603050405020304" pitchFamily="18" charset="0"/>
              </a:rPr>
              <a:t>NFORMAZIONE</a:t>
            </a:r>
          </a:p>
          <a:p>
            <a:endParaRPr lang="it-IT" dirty="0">
              <a:solidFill>
                <a:srgbClr val="162230"/>
              </a:solidFill>
              <a:latin typeface="Times New Roman" panose="02020603050405020304" pitchFamily="18" charset="0"/>
              <a:cs typeface="Times New Roman" panose="02020603050405020304" pitchFamily="18" charset="0"/>
            </a:endParaRPr>
          </a:p>
          <a:p>
            <a:r>
              <a:rPr lang="it-IT" dirty="0">
                <a:solidFill>
                  <a:srgbClr val="162230"/>
                </a:solidFill>
                <a:latin typeface="Times New Roman" panose="02020603050405020304" pitchFamily="18" charset="0"/>
                <a:cs typeface="Times New Roman" panose="02020603050405020304" pitchFamily="18" charset="0"/>
              </a:rPr>
              <a:t>SCUOLA POLITECNICA E DELLE SCIENZE DI BASE</a:t>
            </a:r>
          </a:p>
          <a:p>
            <a:endParaRPr lang="it-IT" dirty="0">
              <a:solidFill>
                <a:srgbClr val="162230"/>
              </a:solidFill>
              <a:latin typeface="Times New Roman" panose="02020603050405020304" pitchFamily="18" charset="0"/>
              <a:cs typeface="Times New Roman" panose="02020603050405020304" pitchFamily="18" charset="0"/>
            </a:endParaRPr>
          </a:p>
          <a:p>
            <a:endParaRPr lang="it-IT" dirty="0">
              <a:solidFill>
                <a:srgbClr val="162230"/>
              </a:solidFill>
              <a:latin typeface="Times New Roman" panose="02020603050405020304" pitchFamily="18" charset="0"/>
              <a:cs typeface="Times New Roman" panose="02020603050405020304" pitchFamily="18" charset="0"/>
            </a:endParaRPr>
          </a:p>
          <a:p>
            <a:endParaRPr lang="it-IT" dirty="0">
              <a:solidFill>
                <a:srgbClr val="162230"/>
              </a:solidFill>
              <a:latin typeface="Century Gothic"/>
              <a:cs typeface="Century Gothic"/>
            </a:endParaRPr>
          </a:p>
        </p:txBody>
      </p:sp>
      <p:sp>
        <p:nvSpPr>
          <p:cNvPr id="12" name="CasellaDiTesto 11"/>
          <p:cNvSpPr txBox="1"/>
          <p:nvPr/>
        </p:nvSpPr>
        <p:spPr>
          <a:xfrm>
            <a:off x="68844" y="2334958"/>
            <a:ext cx="9075155" cy="369332"/>
          </a:xfrm>
          <a:prstGeom prst="rect">
            <a:avLst/>
          </a:prstGeom>
          <a:noFill/>
        </p:spPr>
        <p:txBody>
          <a:bodyPr wrap="square" rtlCol="0">
            <a:spAutoFit/>
          </a:bodyPr>
          <a:lstStyle/>
          <a:p>
            <a:r>
              <a:rPr lang="it-IT" b="1" dirty="0">
                <a:solidFill>
                  <a:srgbClr val="162230"/>
                </a:solidFill>
                <a:latin typeface="Times New Roman" panose="02020603050405020304" pitchFamily="18" charset="0"/>
                <a:cs typeface="Times New Roman" panose="02020603050405020304" pitchFamily="18" charset="0"/>
              </a:rPr>
              <a:t>TECHNICAL REPORT OF FIELD AND SERVICE ROBOTICS</a:t>
            </a:r>
          </a:p>
        </p:txBody>
      </p:sp>
      <p:sp>
        <p:nvSpPr>
          <p:cNvPr id="13" name="CasellaDiTesto 12"/>
          <p:cNvSpPr txBox="1"/>
          <p:nvPr/>
        </p:nvSpPr>
        <p:spPr>
          <a:xfrm>
            <a:off x="-4299" y="3449691"/>
            <a:ext cx="9148298" cy="3139321"/>
          </a:xfrm>
          <a:prstGeom prst="rect">
            <a:avLst/>
          </a:prstGeom>
          <a:noFill/>
        </p:spPr>
        <p:txBody>
          <a:bodyPr wrap="square" rtlCol="0">
            <a:spAutoFit/>
          </a:bodyPr>
          <a:lstStyle/>
          <a:p>
            <a:pPr algn="ct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3200" dirty="0">
                <a:solidFill>
                  <a:srgbClr val="971720"/>
                </a:solidFill>
                <a:latin typeface="Times New Roman" panose="02020603050405020304" pitchFamily="18" charset="0"/>
                <a:cs typeface="Times New Roman" panose="02020603050405020304" pitchFamily="18" charset="0"/>
              </a:rPr>
              <a:t>Motion planning and Control of a </a:t>
            </a:r>
            <a:r>
              <a:rPr lang="it-IT" sz="3200" dirty="0" err="1">
                <a:solidFill>
                  <a:srgbClr val="971720"/>
                </a:solidFill>
                <a:latin typeface="Times New Roman" panose="02020603050405020304" pitchFamily="18" charset="0"/>
                <a:cs typeface="Times New Roman" panose="02020603050405020304" pitchFamily="18" charset="0"/>
              </a:rPr>
              <a:t>quadrotor</a:t>
            </a:r>
            <a:r>
              <a:rPr lang="it-IT" sz="3200" dirty="0">
                <a:solidFill>
                  <a:srgbClr val="971720"/>
                </a:solidFill>
                <a:latin typeface="Times New Roman" panose="02020603050405020304" pitchFamily="18" charset="0"/>
                <a:cs typeface="Times New Roman" panose="02020603050405020304" pitchFamily="18" charset="0"/>
              </a:rPr>
              <a:t> UAV </a:t>
            </a:r>
          </a:p>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it-IT" sz="3200" dirty="0">
              <a:solidFill>
                <a:srgbClr val="971720"/>
              </a:solidFill>
              <a:latin typeface="Century Gothic"/>
              <a:cs typeface="Century Gothic"/>
            </a:endParaRPr>
          </a:p>
          <a:p>
            <a:pPr>
              <a:spcBef>
                <a:spcPts val="180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2800" dirty="0">
                <a:latin typeface="Times New Roman" panose="02020603050405020304" pitchFamily="18" charset="0"/>
                <a:cs typeface="Times New Roman" panose="02020603050405020304" pitchFamily="18" charset="0"/>
              </a:rPr>
              <a:t> </a:t>
            </a:r>
            <a:r>
              <a:rPr lang="it-IT" sz="2400" b="0" i="0" dirty="0">
                <a:effectLst/>
                <a:latin typeface="Arial" panose="020B0604020202020204" pitchFamily="34" charset="0"/>
              </a:rPr>
              <a:t>Students:</a:t>
            </a:r>
            <a:br>
              <a:rPr lang="it-IT" sz="2400" dirty="0"/>
            </a:br>
            <a:r>
              <a:rPr lang="it-IT" sz="2400" b="0" i="0" dirty="0">
                <a:effectLst/>
                <a:latin typeface="Arial" panose="020B0604020202020204" pitchFamily="34" charset="0"/>
              </a:rPr>
              <a:t>Antonio Rescigno</a:t>
            </a:r>
            <a:br>
              <a:rPr lang="it-IT" sz="2400" dirty="0"/>
            </a:br>
            <a:r>
              <a:rPr lang="it-IT" sz="2400" b="0" i="0" dirty="0">
                <a:effectLst/>
                <a:latin typeface="Arial" panose="020B0604020202020204" pitchFamily="34" charset="0"/>
              </a:rPr>
              <a:t>Francesco Grasso</a:t>
            </a:r>
            <a:br>
              <a:rPr lang="it-IT" sz="2800" dirty="0"/>
            </a:br>
            <a:endParaRPr lang="it-IT" sz="2800" dirty="0">
              <a:latin typeface="Times New Roman" panose="02020603050405020304" pitchFamily="18" charset="0"/>
              <a:cs typeface="Times New Roman" panose="02020603050405020304" pitchFamily="18" charset="0"/>
            </a:endParaRPr>
          </a:p>
        </p:txBody>
      </p:sp>
      <p:sp>
        <p:nvSpPr>
          <p:cNvPr id="15" name="Rettangolo 10">
            <a:extLst>
              <a:ext uri="{FF2B5EF4-FFF2-40B4-BE49-F238E27FC236}">
                <a16:creationId xmlns:a16="http://schemas.microsoft.com/office/drawing/2014/main" id="{A00A85E7-C6BE-40F0-BA26-9D61E1B77ACF}"/>
              </a:ext>
            </a:extLst>
          </p:cNvPr>
          <p:cNvSpPr/>
          <p:nvPr/>
        </p:nvSpPr>
        <p:spPr>
          <a:xfrm>
            <a:off x="1"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16" name="Picture 2" descr="C:\Bruno\campus\unina\Stationery\Dipartimenti\DIETI\Logo_DIETI_Porte.png">
            <a:extLst>
              <a:ext uri="{FF2B5EF4-FFF2-40B4-BE49-F238E27FC236}">
                <a16:creationId xmlns:a16="http://schemas.microsoft.com/office/drawing/2014/main" id="{5227F95E-5686-4D57-B721-EEA1059516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4687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10">
            <a:extLst>
              <a:ext uri="{FF2B5EF4-FFF2-40B4-BE49-F238E27FC236}">
                <a16:creationId xmlns:a16="http://schemas.microsoft.com/office/drawing/2014/main" id="{B3C290A1-FFC4-44E5-B113-A483B1CA4F7C}"/>
              </a:ext>
            </a:extLst>
          </p:cNvPr>
          <p:cNvSpPr/>
          <p:nvPr/>
        </p:nvSpPr>
        <p:spPr>
          <a:xfrm>
            <a:off x="-3021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6" name="Picture 2" descr="C:\Bruno\campus\unina\Stationery\Dipartimenti\DIETI\Logo_DIETI_Porte.png">
            <a:extLst>
              <a:ext uri="{FF2B5EF4-FFF2-40B4-BE49-F238E27FC236}">
                <a16:creationId xmlns:a16="http://schemas.microsoft.com/office/drawing/2014/main" id="{0A52C303-8B78-4862-A408-F7B549EB7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F0B55097-F4FF-48A5-8210-69BC8DA508FA}"/>
              </a:ext>
            </a:extLst>
          </p:cNvPr>
          <p:cNvSpPr txBox="1"/>
          <p:nvPr/>
        </p:nvSpPr>
        <p:spPr>
          <a:xfrm>
            <a:off x="240435" y="131733"/>
            <a:ext cx="4583430" cy="461665"/>
          </a:xfrm>
          <a:prstGeom prst="rect">
            <a:avLst/>
          </a:prstGeom>
          <a:noFill/>
        </p:spPr>
        <p:txBody>
          <a:bodyPr wrap="square">
            <a:spAutoFit/>
          </a:bodyPr>
          <a:lstStyle/>
          <a:p>
            <a:r>
              <a:rPr lang="it-IT" sz="2400" dirty="0">
                <a:solidFill>
                  <a:srgbClr val="971720"/>
                </a:solidFill>
                <a:latin typeface="Times New Roman" panose="02020603050405020304" pitchFamily="18" charset="0"/>
                <a:cs typeface="Times New Roman" panose="02020603050405020304" pitchFamily="18" charset="0"/>
              </a:rPr>
              <a:t>Trajectory Planning</a:t>
            </a:r>
          </a:p>
        </p:txBody>
      </p:sp>
      <p:sp>
        <p:nvSpPr>
          <p:cNvPr id="7" name="Segnaposto contenuto 2">
            <a:extLst>
              <a:ext uri="{FF2B5EF4-FFF2-40B4-BE49-F238E27FC236}">
                <a16:creationId xmlns:a16="http://schemas.microsoft.com/office/drawing/2014/main" id="{CB6D3441-8B1E-4BBC-B228-3A76D375E992}"/>
              </a:ext>
            </a:extLst>
          </p:cNvPr>
          <p:cNvSpPr txBox="1">
            <a:spLocks/>
          </p:cNvSpPr>
          <p:nvPr/>
        </p:nvSpPr>
        <p:spPr>
          <a:xfrm>
            <a:off x="146268" y="740828"/>
            <a:ext cx="8691239" cy="56201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The goal of trajectory planning is to generate the reference inputs to the motion control system which ensures that the robot executes the planned trajectories.  We have to generate a time sequence of  values of the desired trajectory, that is, to specify a timing law in terms of velocities and accelerations at each point. In this case, a trapezoidal velocity profile is assigned, which imposes a constant acceleration in the start phase, a cruise velocity, and a constant deceleration in  the arrival phase.</a:t>
            </a:r>
            <a:endParaRPr lang="it-IT" sz="1600" dirty="0">
              <a:latin typeface="Times New Roman" panose="02020603050405020304" pitchFamily="18" charset="0"/>
              <a:cs typeface="Times New Roman" panose="02020603050405020304" pitchFamily="18" charset="0"/>
            </a:endParaRPr>
          </a:p>
        </p:txBody>
      </p:sp>
      <p:pic>
        <p:nvPicPr>
          <p:cNvPr id="10" name="Immagine 9">
            <a:extLst>
              <a:ext uri="{FF2B5EF4-FFF2-40B4-BE49-F238E27FC236}">
                <a16:creationId xmlns:a16="http://schemas.microsoft.com/office/drawing/2014/main" id="{D77C48D5-9C9C-445A-8E0A-855D38E6DF72}"/>
              </a:ext>
            </a:extLst>
          </p:cNvPr>
          <p:cNvPicPr>
            <a:picLocks noChangeAspect="1"/>
          </p:cNvPicPr>
          <p:nvPr/>
        </p:nvPicPr>
        <p:blipFill>
          <a:blip r:embed="rId3"/>
          <a:stretch>
            <a:fillRect/>
          </a:stretch>
        </p:blipFill>
        <p:spPr>
          <a:xfrm>
            <a:off x="47927" y="2741482"/>
            <a:ext cx="4250146" cy="2646424"/>
          </a:xfrm>
          <a:prstGeom prst="rect">
            <a:avLst/>
          </a:prstGeom>
        </p:spPr>
      </p:pic>
      <p:pic>
        <p:nvPicPr>
          <p:cNvPr id="12" name="Immagine 11">
            <a:extLst>
              <a:ext uri="{FF2B5EF4-FFF2-40B4-BE49-F238E27FC236}">
                <a16:creationId xmlns:a16="http://schemas.microsoft.com/office/drawing/2014/main" id="{565C66DB-2504-4120-880D-7974047F99ED}"/>
              </a:ext>
            </a:extLst>
          </p:cNvPr>
          <p:cNvPicPr>
            <a:picLocks noChangeAspect="1"/>
          </p:cNvPicPr>
          <p:nvPr/>
        </p:nvPicPr>
        <p:blipFill>
          <a:blip r:embed="rId4"/>
          <a:stretch>
            <a:fillRect/>
          </a:stretch>
        </p:blipFill>
        <p:spPr>
          <a:xfrm>
            <a:off x="4396933" y="2827160"/>
            <a:ext cx="4341714" cy="2774870"/>
          </a:xfrm>
          <a:prstGeom prst="rect">
            <a:avLst/>
          </a:prstGeom>
        </p:spPr>
      </p:pic>
      <p:sp>
        <p:nvSpPr>
          <p:cNvPr id="9" name="Rettangolo 8">
            <a:extLst>
              <a:ext uri="{FF2B5EF4-FFF2-40B4-BE49-F238E27FC236}">
                <a16:creationId xmlns:a16="http://schemas.microsoft.com/office/drawing/2014/main" id="{B091DCB8-4719-4C2B-B437-AC5032A7F809}"/>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10</a:t>
            </a:r>
          </a:p>
        </p:txBody>
      </p:sp>
    </p:spTree>
    <p:extLst>
      <p:ext uri="{BB962C8B-B14F-4D97-AF65-F5344CB8AC3E}">
        <p14:creationId xmlns:p14="http://schemas.microsoft.com/office/powerpoint/2010/main" val="391244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10">
            <a:extLst>
              <a:ext uri="{FF2B5EF4-FFF2-40B4-BE49-F238E27FC236}">
                <a16:creationId xmlns:a16="http://schemas.microsoft.com/office/drawing/2014/main" id="{B3C290A1-FFC4-44E5-B113-A483B1CA4F7C}"/>
              </a:ext>
            </a:extLst>
          </p:cNvPr>
          <p:cNvSpPr/>
          <p:nvPr/>
        </p:nvSpPr>
        <p:spPr>
          <a:xfrm>
            <a:off x="-3021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6" name="Picture 2" descr="C:\Bruno\campus\unina\Stationery\Dipartimenti\DIETI\Logo_DIETI_Porte.png">
            <a:extLst>
              <a:ext uri="{FF2B5EF4-FFF2-40B4-BE49-F238E27FC236}">
                <a16:creationId xmlns:a16="http://schemas.microsoft.com/office/drawing/2014/main" id="{0A52C303-8B78-4862-A408-F7B549EB7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contenuto 2">
            <a:extLst>
              <a:ext uri="{FF2B5EF4-FFF2-40B4-BE49-F238E27FC236}">
                <a16:creationId xmlns:a16="http://schemas.microsoft.com/office/drawing/2014/main" id="{CB6D3441-8B1E-4BBC-B228-3A76D375E992}"/>
              </a:ext>
            </a:extLst>
          </p:cNvPr>
          <p:cNvSpPr txBox="1">
            <a:spLocks/>
          </p:cNvSpPr>
          <p:nvPr/>
        </p:nvSpPr>
        <p:spPr>
          <a:xfrm>
            <a:off x="146268" y="740828"/>
            <a:ext cx="8691239" cy="56201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it-IT" sz="1800" dirty="0">
              <a:latin typeface="Times New Roman" panose="02020603050405020304" pitchFamily="18" charset="0"/>
              <a:cs typeface="Times New Roman" panose="02020603050405020304" pitchFamily="18" charset="0"/>
            </a:endParaRPr>
          </a:p>
        </p:txBody>
      </p:sp>
      <p:pic>
        <p:nvPicPr>
          <p:cNvPr id="3" name="Immagine 2">
            <a:extLst>
              <a:ext uri="{FF2B5EF4-FFF2-40B4-BE49-F238E27FC236}">
                <a16:creationId xmlns:a16="http://schemas.microsoft.com/office/drawing/2014/main" id="{D461FABC-3949-4827-84F0-FCEC8E468F19}"/>
              </a:ext>
            </a:extLst>
          </p:cNvPr>
          <p:cNvPicPr>
            <a:picLocks noChangeAspect="1"/>
          </p:cNvPicPr>
          <p:nvPr/>
        </p:nvPicPr>
        <p:blipFill>
          <a:blip r:embed="rId3"/>
          <a:stretch>
            <a:fillRect/>
          </a:stretch>
        </p:blipFill>
        <p:spPr>
          <a:xfrm>
            <a:off x="0" y="407989"/>
            <a:ext cx="4637176" cy="3142907"/>
          </a:xfrm>
          <a:prstGeom prst="rect">
            <a:avLst/>
          </a:prstGeom>
        </p:spPr>
      </p:pic>
      <p:pic>
        <p:nvPicPr>
          <p:cNvPr id="9" name="Immagine 8">
            <a:extLst>
              <a:ext uri="{FF2B5EF4-FFF2-40B4-BE49-F238E27FC236}">
                <a16:creationId xmlns:a16="http://schemas.microsoft.com/office/drawing/2014/main" id="{AFCF91B7-0B12-4F01-92C3-665C9E684FDB}"/>
              </a:ext>
            </a:extLst>
          </p:cNvPr>
          <p:cNvPicPr>
            <a:picLocks noChangeAspect="1"/>
          </p:cNvPicPr>
          <p:nvPr/>
        </p:nvPicPr>
        <p:blipFill>
          <a:blip r:embed="rId4"/>
          <a:stretch>
            <a:fillRect/>
          </a:stretch>
        </p:blipFill>
        <p:spPr>
          <a:xfrm>
            <a:off x="4517962" y="457340"/>
            <a:ext cx="4637176" cy="3044739"/>
          </a:xfrm>
          <a:prstGeom prst="rect">
            <a:avLst/>
          </a:prstGeom>
        </p:spPr>
      </p:pic>
      <p:pic>
        <p:nvPicPr>
          <p:cNvPr id="13" name="Immagine 12">
            <a:extLst>
              <a:ext uri="{FF2B5EF4-FFF2-40B4-BE49-F238E27FC236}">
                <a16:creationId xmlns:a16="http://schemas.microsoft.com/office/drawing/2014/main" id="{CC0E9257-FC37-41A1-AB8A-A390350F0F09}"/>
              </a:ext>
            </a:extLst>
          </p:cNvPr>
          <p:cNvPicPr>
            <a:picLocks noChangeAspect="1"/>
          </p:cNvPicPr>
          <p:nvPr/>
        </p:nvPicPr>
        <p:blipFill>
          <a:blip r:embed="rId5"/>
          <a:stretch>
            <a:fillRect/>
          </a:stretch>
        </p:blipFill>
        <p:spPr>
          <a:xfrm>
            <a:off x="2274086" y="3515439"/>
            <a:ext cx="4487752" cy="2969200"/>
          </a:xfrm>
          <a:prstGeom prst="rect">
            <a:avLst/>
          </a:prstGeom>
        </p:spPr>
      </p:pic>
      <p:sp>
        <p:nvSpPr>
          <p:cNvPr id="8" name="Rettangolo 7">
            <a:extLst>
              <a:ext uri="{FF2B5EF4-FFF2-40B4-BE49-F238E27FC236}">
                <a16:creationId xmlns:a16="http://schemas.microsoft.com/office/drawing/2014/main" id="{93CCB86A-C014-4022-ADF9-520CD7DCE129}"/>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11</a:t>
            </a:r>
          </a:p>
        </p:txBody>
      </p:sp>
    </p:spTree>
    <p:extLst>
      <p:ext uri="{BB962C8B-B14F-4D97-AF65-F5344CB8AC3E}">
        <p14:creationId xmlns:p14="http://schemas.microsoft.com/office/powerpoint/2010/main" val="1069297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contenuto 2">
            <a:extLst>
              <a:ext uri="{FF2B5EF4-FFF2-40B4-BE49-F238E27FC236}">
                <a16:creationId xmlns:a16="http://schemas.microsoft.com/office/drawing/2014/main" id="{DE5C6B71-420B-913F-9333-E5C3BDCC0249}"/>
              </a:ext>
            </a:extLst>
          </p:cNvPr>
          <p:cNvSpPr txBox="1">
            <a:spLocks/>
          </p:cNvSpPr>
          <p:nvPr/>
        </p:nvSpPr>
        <p:spPr>
          <a:xfrm>
            <a:off x="146268" y="740828"/>
            <a:ext cx="8691239" cy="56201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it-IT" sz="1800" dirty="0">
              <a:latin typeface="Times New Roman" panose="02020603050405020304" pitchFamily="18" charset="0"/>
              <a:cs typeface="Times New Roman" panose="02020603050405020304" pitchFamily="18" charset="0"/>
            </a:endParaRPr>
          </a:p>
        </p:txBody>
      </p:sp>
      <p:sp>
        <p:nvSpPr>
          <p:cNvPr id="7" name="CasellaDiTesto 6">
            <a:extLst>
              <a:ext uri="{FF2B5EF4-FFF2-40B4-BE49-F238E27FC236}">
                <a16:creationId xmlns:a16="http://schemas.microsoft.com/office/drawing/2014/main" id="{1BD8E42C-C488-84FD-069F-88B482E5E67B}"/>
              </a:ext>
            </a:extLst>
          </p:cNvPr>
          <p:cNvSpPr txBox="1"/>
          <p:nvPr/>
        </p:nvSpPr>
        <p:spPr>
          <a:xfrm>
            <a:off x="240435" y="131733"/>
            <a:ext cx="4583430" cy="584775"/>
          </a:xfrm>
          <a:prstGeom prst="rect">
            <a:avLst/>
          </a:prstGeom>
          <a:noFill/>
        </p:spPr>
        <p:txBody>
          <a:bodyPr wrap="square">
            <a:spAutoFit/>
          </a:bodyPr>
          <a:lstStyle/>
          <a:p>
            <a:r>
              <a:rPr lang="it-IT" sz="3200" dirty="0">
                <a:solidFill>
                  <a:srgbClr val="971720"/>
                </a:solidFill>
                <a:latin typeface="Times New Roman" panose="02020603050405020304" pitchFamily="18" charset="0"/>
                <a:cs typeface="Times New Roman" panose="02020603050405020304" pitchFamily="18" charset="0"/>
              </a:rPr>
              <a:t>Control</a:t>
            </a:r>
          </a:p>
        </p:txBody>
      </p:sp>
      <p:sp>
        <p:nvSpPr>
          <p:cNvPr id="9" name="Segnaposto contenuto 2">
            <a:extLst>
              <a:ext uri="{FF2B5EF4-FFF2-40B4-BE49-F238E27FC236}">
                <a16:creationId xmlns:a16="http://schemas.microsoft.com/office/drawing/2014/main" id="{587B171C-2ED3-09A3-D454-A444726F304A}"/>
              </a:ext>
            </a:extLst>
          </p:cNvPr>
          <p:cNvSpPr txBox="1">
            <a:spLocks/>
          </p:cNvSpPr>
          <p:nvPr/>
        </p:nvSpPr>
        <p:spPr>
          <a:xfrm>
            <a:off x="298668" y="893228"/>
            <a:ext cx="8691239" cy="56201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1800" dirty="0">
                <a:latin typeface="Times New Roman" panose="02020603050405020304" pitchFamily="18" charset="0"/>
                <a:cs typeface="Times New Roman" panose="02020603050405020304" pitchFamily="18" charset="0"/>
              </a:rPr>
              <a:t>PASSIVITY BASED CONTROL</a:t>
            </a:r>
          </a:p>
          <a:p>
            <a:endParaRPr lang="it-IT" sz="1800" dirty="0">
              <a:latin typeface="Times New Roman" panose="02020603050405020304" pitchFamily="18" charset="0"/>
              <a:cs typeface="Times New Roman" panose="02020603050405020304" pitchFamily="18" charset="0"/>
            </a:endParaRPr>
          </a:p>
          <a:p>
            <a:endParaRPr lang="it-IT" sz="1800" dirty="0">
              <a:latin typeface="Times New Roman" panose="02020603050405020304" pitchFamily="18" charset="0"/>
              <a:cs typeface="Times New Roman" panose="02020603050405020304" pitchFamily="18" charset="0"/>
            </a:endParaRPr>
          </a:p>
          <a:p>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r>
              <a:rPr lang="it-IT" sz="1800" dirty="0">
                <a:latin typeface="Times New Roman" panose="02020603050405020304" pitchFamily="18" charset="0"/>
                <a:cs typeface="Times New Roman" panose="02020603050405020304" pitchFamily="18" charset="0"/>
              </a:rPr>
              <a:t>PID CONTROLLERS WITH KALMAN FILTER AND ADMITTANCE CONTROL</a:t>
            </a:r>
          </a:p>
        </p:txBody>
      </p:sp>
      <p:pic>
        <p:nvPicPr>
          <p:cNvPr id="3" name="Immagine 2">
            <a:extLst>
              <a:ext uri="{FF2B5EF4-FFF2-40B4-BE49-F238E27FC236}">
                <a16:creationId xmlns:a16="http://schemas.microsoft.com/office/drawing/2014/main" id="{66DA3CEF-16A4-4A46-D45B-8B6E0C3D3216}"/>
              </a:ext>
            </a:extLst>
          </p:cNvPr>
          <p:cNvPicPr>
            <a:picLocks noChangeAspect="1"/>
          </p:cNvPicPr>
          <p:nvPr/>
        </p:nvPicPr>
        <p:blipFill>
          <a:blip r:embed="rId4"/>
          <a:stretch>
            <a:fillRect/>
          </a:stretch>
        </p:blipFill>
        <p:spPr>
          <a:xfrm>
            <a:off x="3253127" y="3855390"/>
            <a:ext cx="5584380" cy="2116619"/>
          </a:xfrm>
          <a:prstGeom prst="rect">
            <a:avLst/>
          </a:prstGeom>
        </p:spPr>
      </p:pic>
      <p:pic>
        <p:nvPicPr>
          <p:cNvPr id="10" name="Immagine 9">
            <a:extLst>
              <a:ext uri="{FF2B5EF4-FFF2-40B4-BE49-F238E27FC236}">
                <a16:creationId xmlns:a16="http://schemas.microsoft.com/office/drawing/2014/main" id="{2F6729B1-1552-519B-455E-F60AB69D8340}"/>
              </a:ext>
            </a:extLst>
          </p:cNvPr>
          <p:cNvPicPr>
            <a:picLocks noChangeAspect="1"/>
          </p:cNvPicPr>
          <p:nvPr/>
        </p:nvPicPr>
        <p:blipFill>
          <a:blip r:embed="rId5"/>
          <a:stretch>
            <a:fillRect/>
          </a:stretch>
        </p:blipFill>
        <p:spPr>
          <a:xfrm>
            <a:off x="3987030" y="853544"/>
            <a:ext cx="4485851" cy="2466314"/>
          </a:xfrm>
          <a:prstGeom prst="rect">
            <a:avLst/>
          </a:prstGeom>
        </p:spPr>
      </p:pic>
      <p:sp>
        <p:nvSpPr>
          <p:cNvPr id="11" name="Rettangolo 10">
            <a:extLst>
              <a:ext uri="{FF2B5EF4-FFF2-40B4-BE49-F238E27FC236}">
                <a16:creationId xmlns:a16="http://schemas.microsoft.com/office/drawing/2014/main" id="{C815EB79-92FE-4F0D-B43D-0307719E4894}"/>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13</a:t>
            </a:r>
          </a:p>
        </p:txBody>
      </p:sp>
    </p:spTree>
    <p:extLst>
      <p:ext uri="{BB962C8B-B14F-4D97-AF65-F5344CB8AC3E}">
        <p14:creationId xmlns:p14="http://schemas.microsoft.com/office/powerpoint/2010/main" val="198161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Segnaposto contenuto 2">
                <a:extLst>
                  <a:ext uri="{FF2B5EF4-FFF2-40B4-BE49-F238E27FC236}">
                    <a16:creationId xmlns:a16="http://schemas.microsoft.com/office/drawing/2014/main" id="{0793286B-62A9-7615-082E-8F134D5976C9}"/>
                  </a:ext>
                </a:extLst>
              </p:cNvPr>
              <p:cNvSpPr>
                <a:spLocks noGrp="1"/>
              </p:cNvSpPr>
              <p:nvPr>
                <p:ph idx="1"/>
              </p:nvPr>
            </p:nvSpPr>
            <p:spPr>
              <a:xfrm>
                <a:off x="0" y="816430"/>
                <a:ext cx="9144000" cy="5666466"/>
              </a:xfrm>
            </p:spPr>
            <p:txBody>
              <a:bodyPr>
                <a:normAutofit/>
              </a:bodyPr>
              <a:lstStyle/>
              <a:p>
                <a:pPr marL="0" indent="0">
                  <a:buNone/>
                </a:pPr>
                <a:r>
                  <a:rPr lang="it-IT" sz="1800" dirty="0">
                    <a:latin typeface="Times New Roman" panose="02020603050405020304" pitchFamily="18" charset="0"/>
                    <a:cs typeface="Times New Roman" panose="02020603050405020304" pitchFamily="18" charset="0"/>
                  </a:rPr>
                  <a:t>RPY Dynamic Model for the UAV:</a:t>
                </a: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it-IT" sz="1800" i="1" smtClean="0">
                          <a:latin typeface="Cambria Math" panose="02040503050406030204" pitchFamily="18" charset="0"/>
                        </a:rPr>
                        <m:t>𝑚</m:t>
                      </m:r>
                      <m:sSub>
                        <m:sSubPr>
                          <m:ctrlPr>
                            <a:rPr lang="it-IT" sz="1800" i="1" smtClean="0">
                              <a:solidFill>
                                <a:srgbClr val="836967"/>
                              </a:solidFill>
                              <a:latin typeface="Cambria Math" panose="02040503050406030204" pitchFamily="18" charset="0"/>
                            </a:rPr>
                          </m:ctrlPr>
                        </m:sSubPr>
                        <m:e>
                          <m:acc>
                            <m:accPr>
                              <m:chr m:val="̈"/>
                              <m:ctrlPr>
                                <a:rPr lang="it-IT" sz="1800" i="1" smtClean="0">
                                  <a:solidFill>
                                    <a:srgbClr val="836967"/>
                                  </a:solidFill>
                                  <a:latin typeface="Cambria Math" panose="02040503050406030204" pitchFamily="18" charset="0"/>
                                </a:rPr>
                              </m:ctrlPr>
                            </m:accPr>
                            <m:e>
                              <m:r>
                                <a:rPr lang="it-IT" sz="1800" i="1" smtClean="0">
                                  <a:latin typeface="Cambria Math" panose="02040503050406030204" pitchFamily="18" charset="0"/>
                                </a:rPr>
                                <m:t>𝑝</m:t>
                              </m:r>
                            </m:e>
                          </m:acc>
                        </m:e>
                        <m:sub>
                          <m:r>
                            <a:rPr lang="it-IT" sz="1800" i="1" smtClean="0">
                              <a:latin typeface="Cambria Math" panose="02040503050406030204" pitchFamily="18" charset="0"/>
                            </a:rPr>
                            <m:t>𝑏</m:t>
                          </m:r>
                        </m:sub>
                      </m:sSub>
                      <m:r>
                        <a:rPr lang="it-IT" sz="1800" i="1" smtClean="0">
                          <a:latin typeface="Cambria Math" panose="02040503050406030204" pitchFamily="18" charset="0"/>
                        </a:rPr>
                        <m:t>=</m:t>
                      </m:r>
                      <m:r>
                        <a:rPr lang="it-IT" sz="1800" i="1" smtClean="0">
                          <a:latin typeface="Cambria Math" panose="02040503050406030204" pitchFamily="18" charset="0"/>
                        </a:rPr>
                        <m:t>𝑚𝑔</m:t>
                      </m:r>
                      <m:sSub>
                        <m:sSubPr>
                          <m:ctrlPr>
                            <a:rPr lang="it-IT" sz="1800" i="1" smtClean="0">
                              <a:solidFill>
                                <a:srgbClr val="836967"/>
                              </a:solidFill>
                              <a:latin typeface="Cambria Math" panose="02040503050406030204" pitchFamily="18" charset="0"/>
                            </a:rPr>
                          </m:ctrlPr>
                        </m:sSubPr>
                        <m:e>
                          <m:r>
                            <a:rPr lang="it-IT" sz="1800" i="1" smtClean="0">
                              <a:latin typeface="Cambria Math" panose="02040503050406030204" pitchFamily="18" charset="0"/>
                            </a:rPr>
                            <m:t>𝑒</m:t>
                          </m:r>
                        </m:e>
                        <m:sub>
                          <m:r>
                            <a:rPr lang="it-IT" sz="1800" i="1" smtClean="0">
                              <a:latin typeface="Cambria Math" panose="02040503050406030204" pitchFamily="18" charset="0"/>
                            </a:rPr>
                            <m:t>3</m:t>
                          </m:r>
                        </m:sub>
                      </m:sSub>
                      <m:r>
                        <a:rPr lang="it-IT" sz="1800" i="1" smtClean="0">
                          <a:latin typeface="Cambria Math" panose="02040503050406030204" pitchFamily="18" charset="0"/>
                        </a:rPr>
                        <m:t>−</m:t>
                      </m:r>
                      <m:sSub>
                        <m:sSubPr>
                          <m:ctrlPr>
                            <a:rPr lang="it-IT" sz="1800" i="1" dirty="0" smtClean="0">
                              <a:solidFill>
                                <a:srgbClr val="836967"/>
                              </a:solidFill>
                              <a:latin typeface="Cambria Math" panose="02040503050406030204" pitchFamily="18" charset="0"/>
                            </a:rPr>
                          </m:ctrlPr>
                        </m:sSubPr>
                        <m:e>
                          <m:r>
                            <a:rPr lang="it-IT" sz="1800" i="1" dirty="0">
                              <a:latin typeface="Cambria Math" panose="02040503050406030204" pitchFamily="18" charset="0"/>
                            </a:rPr>
                            <m:t>𝑢</m:t>
                          </m:r>
                        </m:e>
                        <m:sub>
                          <m:r>
                            <a:rPr lang="it-IT" sz="1800" i="1" dirty="0">
                              <a:latin typeface="Cambria Math" panose="02040503050406030204" pitchFamily="18" charset="0"/>
                            </a:rPr>
                            <m:t>𝑇</m:t>
                          </m:r>
                        </m:sub>
                      </m:sSub>
                      <m:sSub>
                        <m:sSubPr>
                          <m:ctrlPr>
                            <a:rPr lang="it-IT" sz="1800" i="1" dirty="0">
                              <a:solidFill>
                                <a:srgbClr val="836967"/>
                              </a:solidFill>
                              <a:latin typeface="Cambria Math" panose="02040503050406030204" pitchFamily="18" charset="0"/>
                            </a:rPr>
                          </m:ctrlPr>
                        </m:sSubPr>
                        <m:e>
                          <m:r>
                            <a:rPr lang="it-IT" sz="1800" i="1" dirty="0">
                              <a:latin typeface="Cambria Math" panose="02040503050406030204" pitchFamily="18" charset="0"/>
                            </a:rPr>
                            <m:t>𝑅</m:t>
                          </m:r>
                        </m:e>
                        <m:sub>
                          <m:r>
                            <a:rPr lang="it-IT" sz="1800" i="1" dirty="0">
                              <a:latin typeface="Cambria Math" panose="02040503050406030204" pitchFamily="18" charset="0"/>
                            </a:rPr>
                            <m:t>𝑏</m:t>
                          </m:r>
                        </m:sub>
                      </m:sSub>
                      <m:sSub>
                        <m:sSubPr>
                          <m:ctrlPr>
                            <a:rPr lang="it-IT" sz="1800" i="1" dirty="0">
                              <a:solidFill>
                                <a:srgbClr val="836967"/>
                              </a:solidFill>
                              <a:latin typeface="Cambria Math" panose="02040503050406030204" pitchFamily="18" charset="0"/>
                            </a:rPr>
                          </m:ctrlPr>
                        </m:sSubPr>
                        <m:e>
                          <m:r>
                            <a:rPr lang="it-IT" sz="1800" i="1" dirty="0">
                              <a:latin typeface="Cambria Math" panose="02040503050406030204" pitchFamily="18" charset="0"/>
                            </a:rPr>
                            <m:t>𝑒</m:t>
                          </m:r>
                        </m:e>
                        <m:sub>
                          <m:r>
                            <a:rPr lang="it-IT" sz="1800" i="0" dirty="0">
                              <a:latin typeface="Cambria Math" panose="02040503050406030204" pitchFamily="18" charset="0"/>
                            </a:rPr>
                            <m:t>3</m:t>
                          </m:r>
                        </m:sub>
                      </m:sSub>
                      <m:r>
                        <a:rPr lang="it-IT" sz="1800" i="0" dirty="0">
                          <a:latin typeface="Cambria Math" panose="02040503050406030204" pitchFamily="18" charset="0"/>
                        </a:rPr>
                        <m:t>+</m:t>
                      </m:r>
                      <m:sSub>
                        <m:sSubPr>
                          <m:ctrlPr>
                            <a:rPr lang="it-IT" sz="1800" i="1" dirty="0">
                              <a:solidFill>
                                <a:srgbClr val="836967"/>
                              </a:solidFill>
                              <a:latin typeface="Cambria Math" panose="02040503050406030204" pitchFamily="18" charset="0"/>
                            </a:rPr>
                          </m:ctrlPr>
                        </m:sSubPr>
                        <m:e>
                          <m:r>
                            <a:rPr lang="it-IT" sz="1800" i="1" dirty="0">
                              <a:latin typeface="Cambria Math" panose="02040503050406030204" pitchFamily="18" charset="0"/>
                            </a:rPr>
                            <m:t>𝑓</m:t>
                          </m:r>
                        </m:e>
                        <m:sub>
                          <m:r>
                            <a:rPr lang="it-IT" sz="1800" i="1" dirty="0">
                              <a:latin typeface="Cambria Math" panose="02040503050406030204" pitchFamily="18" charset="0"/>
                            </a:rPr>
                            <m:t>𝑒</m:t>
                          </m:r>
                        </m:sub>
                      </m:sSub>
                    </m:oMath>
                  </m:oMathPara>
                </a14:m>
                <a:endParaRPr lang="it-IT" sz="1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it-IT" sz="1800" i="1" dirty="0" smtClean="0">
                          <a:latin typeface="Cambria Math" panose="02040503050406030204" pitchFamily="18" charset="0"/>
                        </a:rPr>
                        <m:t>𝑀</m:t>
                      </m:r>
                      <m:sSub>
                        <m:sSubPr>
                          <m:ctrlPr>
                            <a:rPr lang="it-IT" sz="1800" i="1" dirty="0">
                              <a:solidFill>
                                <a:srgbClr val="836967"/>
                              </a:solidFill>
                              <a:latin typeface="Cambria Math" panose="02040503050406030204" pitchFamily="18" charset="0"/>
                            </a:rPr>
                          </m:ctrlPr>
                        </m:sSubPr>
                        <m:e>
                          <m:acc>
                            <m:accPr>
                              <m:chr m:val="̈"/>
                              <m:ctrlPr>
                                <a:rPr lang="it-IT" sz="1800" i="1" dirty="0">
                                  <a:solidFill>
                                    <a:srgbClr val="836967"/>
                                  </a:solidFill>
                                  <a:latin typeface="Cambria Math" panose="02040503050406030204" pitchFamily="18" charset="0"/>
                                </a:rPr>
                              </m:ctrlPr>
                            </m:accPr>
                            <m:e>
                              <m:r>
                                <a:rPr lang="it-IT" sz="1800" i="1" dirty="0">
                                  <a:latin typeface="Cambria Math" panose="02040503050406030204" pitchFamily="18" charset="0"/>
                                </a:rPr>
                                <m:t>𝜂</m:t>
                              </m:r>
                            </m:e>
                          </m:acc>
                        </m:e>
                        <m:sub>
                          <m:r>
                            <a:rPr lang="it-IT" sz="1800" i="1" dirty="0">
                              <a:latin typeface="Cambria Math" panose="02040503050406030204" pitchFamily="18" charset="0"/>
                            </a:rPr>
                            <m:t>𝑏</m:t>
                          </m:r>
                        </m:sub>
                      </m:sSub>
                      <m:r>
                        <a:rPr lang="it-IT" sz="1800" i="0" dirty="0">
                          <a:latin typeface="Cambria Math" panose="02040503050406030204" pitchFamily="18" charset="0"/>
                        </a:rPr>
                        <m:t>=−</m:t>
                      </m:r>
                      <m:r>
                        <a:rPr lang="it-IT" sz="1800" i="1" dirty="0">
                          <a:latin typeface="Cambria Math" panose="02040503050406030204" pitchFamily="18" charset="0"/>
                        </a:rPr>
                        <m:t>𝐶</m:t>
                      </m:r>
                      <m:sSub>
                        <m:sSubPr>
                          <m:ctrlPr>
                            <a:rPr lang="it-IT" sz="1800" i="1" dirty="0">
                              <a:solidFill>
                                <a:srgbClr val="836967"/>
                              </a:solidFill>
                              <a:latin typeface="Cambria Math" panose="02040503050406030204" pitchFamily="18" charset="0"/>
                            </a:rPr>
                          </m:ctrlPr>
                        </m:sSubPr>
                        <m:e>
                          <m:acc>
                            <m:accPr>
                              <m:chr m:val="̇"/>
                              <m:ctrlPr>
                                <a:rPr lang="it-IT" sz="1800" i="1" dirty="0">
                                  <a:solidFill>
                                    <a:srgbClr val="836967"/>
                                  </a:solidFill>
                                  <a:latin typeface="Cambria Math" panose="02040503050406030204" pitchFamily="18" charset="0"/>
                                </a:rPr>
                              </m:ctrlPr>
                            </m:accPr>
                            <m:e>
                              <m:r>
                                <a:rPr lang="it-IT" sz="1800" i="1" dirty="0">
                                  <a:latin typeface="Cambria Math" panose="02040503050406030204" pitchFamily="18" charset="0"/>
                                </a:rPr>
                                <m:t>𝜂</m:t>
                              </m:r>
                            </m:e>
                          </m:acc>
                        </m:e>
                        <m:sub>
                          <m:r>
                            <a:rPr lang="it-IT" sz="1800" i="1" dirty="0">
                              <a:latin typeface="Cambria Math" panose="02040503050406030204" pitchFamily="18" charset="0"/>
                            </a:rPr>
                            <m:t>𝑏</m:t>
                          </m:r>
                        </m:sub>
                      </m:sSub>
                      <m:r>
                        <a:rPr lang="it-IT" sz="1800" i="0" dirty="0">
                          <a:latin typeface="Cambria Math" panose="02040503050406030204" pitchFamily="18" charset="0"/>
                        </a:rPr>
                        <m:t>+</m:t>
                      </m:r>
                      <m:sSup>
                        <m:sSupPr>
                          <m:ctrlPr>
                            <a:rPr lang="it-IT" sz="1800" i="1" dirty="0">
                              <a:solidFill>
                                <a:srgbClr val="836967"/>
                              </a:solidFill>
                              <a:latin typeface="Cambria Math" panose="02040503050406030204" pitchFamily="18" charset="0"/>
                            </a:rPr>
                          </m:ctrlPr>
                        </m:sSupPr>
                        <m:e>
                          <m:r>
                            <a:rPr lang="it-IT" sz="1800" i="1" dirty="0">
                              <a:latin typeface="Cambria Math" panose="02040503050406030204" pitchFamily="18" charset="0"/>
                            </a:rPr>
                            <m:t>𝑄</m:t>
                          </m:r>
                        </m:e>
                        <m:sup>
                          <m:r>
                            <a:rPr lang="it-IT" sz="1800" i="1" dirty="0">
                              <a:latin typeface="Cambria Math" panose="02040503050406030204" pitchFamily="18" charset="0"/>
                            </a:rPr>
                            <m:t>𝑇</m:t>
                          </m:r>
                        </m:sup>
                      </m:sSup>
                      <m:sSup>
                        <m:sSupPr>
                          <m:ctrlPr>
                            <a:rPr lang="it-IT" sz="1800" i="1" dirty="0">
                              <a:solidFill>
                                <a:srgbClr val="836967"/>
                              </a:solidFill>
                              <a:latin typeface="Cambria Math" panose="02040503050406030204" pitchFamily="18" charset="0"/>
                            </a:rPr>
                          </m:ctrlPr>
                        </m:sSupPr>
                        <m:e>
                          <m:r>
                            <a:rPr lang="it-IT" sz="1800" i="1" dirty="0">
                              <a:latin typeface="Cambria Math" panose="02040503050406030204" pitchFamily="18" charset="0"/>
                            </a:rPr>
                            <m:t>𝜏</m:t>
                          </m:r>
                        </m:e>
                        <m:sup>
                          <m:r>
                            <a:rPr lang="it-IT" sz="1800" i="1" dirty="0">
                              <a:latin typeface="Cambria Math" panose="02040503050406030204" pitchFamily="18" charset="0"/>
                            </a:rPr>
                            <m:t>𝑏</m:t>
                          </m:r>
                        </m:sup>
                      </m:sSup>
                      <m:r>
                        <a:rPr lang="it-IT" sz="1800" i="0" dirty="0">
                          <a:latin typeface="Cambria Math" panose="02040503050406030204" pitchFamily="18" charset="0"/>
                        </a:rPr>
                        <m:t>+</m:t>
                      </m:r>
                      <m:sSub>
                        <m:sSubPr>
                          <m:ctrlPr>
                            <a:rPr lang="it-IT" sz="1800" i="1" dirty="0">
                              <a:solidFill>
                                <a:srgbClr val="836967"/>
                              </a:solidFill>
                              <a:latin typeface="Cambria Math" panose="02040503050406030204" pitchFamily="18" charset="0"/>
                            </a:rPr>
                          </m:ctrlPr>
                        </m:sSubPr>
                        <m:e>
                          <m:r>
                            <a:rPr lang="it-IT" sz="1800" i="1" dirty="0">
                              <a:latin typeface="Cambria Math" panose="02040503050406030204" pitchFamily="18" charset="0"/>
                            </a:rPr>
                            <m:t>𝜏</m:t>
                          </m:r>
                        </m:e>
                        <m:sub>
                          <m:r>
                            <a:rPr lang="it-IT" sz="1800" i="1" dirty="0">
                              <a:latin typeface="Cambria Math" panose="02040503050406030204" pitchFamily="18" charset="0"/>
                            </a:rPr>
                            <m:t>𝑒</m:t>
                          </m:r>
                        </m:sub>
                      </m:sSub>
                    </m:oMath>
                  </m:oMathPara>
                </a14:m>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r>
                  <a:rPr lang="it-IT" sz="1800" dirty="0">
                    <a:latin typeface="Times New Roman" panose="02020603050405020304" pitchFamily="18" charset="0"/>
                    <a:cs typeface="Times New Roman" panose="02020603050405020304" pitchFamily="18" charset="0"/>
                  </a:rPr>
                  <a:t>The </a:t>
                </a:r>
                <a:r>
                  <a:rPr lang="it-IT" sz="1800" dirty="0" err="1">
                    <a:latin typeface="Times New Roman" panose="02020603050405020304" pitchFamily="18" charset="0"/>
                    <a:cs typeface="Times New Roman" panose="02020603050405020304" pitchFamily="18" charset="0"/>
                  </a:rPr>
                  <a:t>passivity</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based</a:t>
                </a:r>
                <a:r>
                  <a:rPr lang="it-IT" sz="1800" dirty="0">
                    <a:latin typeface="Times New Roman" panose="02020603050405020304" pitchFamily="18" charset="0"/>
                    <a:cs typeface="Times New Roman" panose="02020603050405020304" pitchFamily="18" charset="0"/>
                  </a:rPr>
                  <a:t> control </a:t>
                </a:r>
                <a:r>
                  <a:rPr lang="it-IT" sz="1800" dirty="0" err="1">
                    <a:latin typeface="Times New Roman" panose="02020603050405020304" pitchFamily="18" charset="0"/>
                    <a:cs typeface="Times New Roman" panose="02020603050405020304" pitchFamily="18" charset="0"/>
                  </a:rPr>
                  <a:t>allows</a:t>
                </a:r>
                <a:r>
                  <a:rPr lang="it-IT" sz="1800" dirty="0">
                    <a:latin typeface="Times New Roman" panose="02020603050405020304" pitchFamily="18" charset="0"/>
                    <a:cs typeface="Times New Roman" panose="02020603050405020304" pitchFamily="18" charset="0"/>
                  </a:rPr>
                  <a:t> to </a:t>
                </a:r>
                <a:r>
                  <a:rPr lang="it-IT" sz="1800" dirty="0" err="1">
                    <a:latin typeface="Times New Roman" panose="02020603050405020304" pitchFamily="18" charset="0"/>
                    <a:cs typeface="Times New Roman" panose="02020603050405020304" pitchFamily="18" charset="0"/>
                  </a:rPr>
                  <a:t>avoid</a:t>
                </a:r>
                <a:r>
                  <a:rPr lang="it-IT" sz="1800" dirty="0">
                    <a:latin typeface="Times New Roman" panose="02020603050405020304" pitchFamily="18" charset="0"/>
                    <a:cs typeface="Times New Roman" panose="02020603050405020304" pitchFamily="18" charset="0"/>
                  </a:rPr>
                  <a:t> the feedback </a:t>
                </a:r>
                <a:r>
                  <a:rPr lang="it-IT" sz="1800" dirty="0" err="1">
                    <a:latin typeface="Times New Roman" panose="02020603050405020304" pitchFamily="18" charset="0"/>
                    <a:cs typeface="Times New Roman" panose="02020603050405020304" pitchFamily="18" charset="0"/>
                  </a:rPr>
                  <a:t>linearization</a:t>
                </a:r>
                <a:r>
                  <a:rPr lang="it-IT" sz="1800" dirty="0">
                    <a:latin typeface="Times New Roman" panose="02020603050405020304" pitchFamily="18" charset="0"/>
                    <a:cs typeface="Times New Roman" panose="02020603050405020304" pitchFamily="18" charset="0"/>
                  </a:rPr>
                  <a:t> for the </a:t>
                </a:r>
                <a:r>
                  <a:rPr lang="it-IT" sz="1800" dirty="0" err="1">
                    <a:latin typeface="Times New Roman" panose="02020603050405020304" pitchFamily="18" charset="0"/>
                    <a:cs typeface="Times New Roman" panose="02020603050405020304" pitchFamily="18" charset="0"/>
                  </a:rPr>
                  <a:t>angular</a:t>
                </a:r>
                <a:r>
                  <a:rPr lang="it-IT" sz="1800" dirty="0">
                    <a:latin typeface="Times New Roman" panose="02020603050405020304" pitchFamily="18" charset="0"/>
                    <a:cs typeface="Times New Roman" panose="02020603050405020304" pitchFamily="18" charset="0"/>
                  </a:rPr>
                  <a:t> part, </a:t>
                </a:r>
                <a:r>
                  <a:rPr lang="it-IT" sz="1800" dirty="0" err="1">
                    <a:latin typeface="Times New Roman" panose="02020603050405020304" pitchFamily="18" charset="0"/>
                    <a:cs typeface="Times New Roman" panose="02020603050405020304" pitchFamily="18" charset="0"/>
                  </a:rPr>
                  <a:t>declaring</a:t>
                </a:r>
                <a:r>
                  <a:rPr lang="it-IT" sz="1800" dirty="0">
                    <a:latin typeface="Times New Roman" panose="02020603050405020304" pitchFamily="18" charset="0"/>
                    <a:cs typeface="Times New Roman" panose="02020603050405020304" pitchFamily="18" charset="0"/>
                  </a:rPr>
                  <a:t> an </a:t>
                </a:r>
                <a:r>
                  <a:rPr lang="it-IT" sz="1800" dirty="0" err="1">
                    <a:latin typeface="Times New Roman" panose="02020603050405020304" pitchFamily="18" charset="0"/>
                    <a:cs typeface="Times New Roman" panose="02020603050405020304" pitchFamily="18" charset="0"/>
                  </a:rPr>
                  <a:t>highest</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robustness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if</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conpared</a:t>
                </a:r>
                <a:r>
                  <a:rPr lang="it-IT" sz="1800" dirty="0">
                    <a:latin typeface="Times New Roman" panose="02020603050405020304" pitchFamily="18" charset="0"/>
                    <a:cs typeface="Times New Roman" panose="02020603050405020304" pitchFamily="18" charset="0"/>
                  </a:rPr>
                  <a:t> for </a:t>
                </a:r>
                <a:r>
                  <a:rPr lang="it-IT" sz="1800" dirty="0" err="1">
                    <a:latin typeface="Times New Roman" panose="02020603050405020304" pitchFamily="18" charset="0"/>
                    <a:cs typeface="Times New Roman" panose="02020603050405020304" pitchFamily="18" charset="0"/>
                  </a:rPr>
                  <a:t>istance</a:t>
                </a:r>
                <a:r>
                  <a:rPr lang="it-IT" sz="1800" dirty="0">
                    <a:latin typeface="Times New Roman" panose="02020603050405020304" pitchFamily="18" charset="0"/>
                    <a:cs typeface="Times New Roman" panose="02020603050405020304" pitchFamily="18" charset="0"/>
                  </a:rPr>
                  <a:t> to the </a:t>
                </a:r>
                <a:r>
                  <a:rPr lang="it-IT" sz="1800" dirty="0" err="1">
                    <a:latin typeface="Times New Roman" panose="02020603050405020304" pitchFamily="18" charset="0"/>
                    <a:cs typeface="Times New Roman" panose="02020603050405020304" pitchFamily="18" charset="0"/>
                  </a:rPr>
                  <a:t>hierarchial</a:t>
                </a:r>
                <a:r>
                  <a:rPr lang="it-IT" sz="1800" dirty="0">
                    <a:latin typeface="Times New Roman" panose="02020603050405020304" pitchFamily="18" charset="0"/>
                    <a:cs typeface="Times New Roman" panose="02020603050405020304" pitchFamily="18" charset="0"/>
                  </a:rPr>
                  <a:t> or the </a:t>
                </a:r>
                <a:r>
                  <a:rPr lang="it-IT" sz="1800" dirty="0" err="1">
                    <a:latin typeface="Times New Roman" panose="02020603050405020304" pitchFamily="18" charset="0"/>
                    <a:cs typeface="Times New Roman" panose="02020603050405020304" pitchFamily="18" charset="0"/>
                  </a:rPr>
                  <a:t>geometric</a:t>
                </a:r>
                <a:r>
                  <a:rPr lang="it-IT" sz="1800" dirty="0">
                    <a:latin typeface="Times New Roman" panose="02020603050405020304" pitchFamily="18" charset="0"/>
                    <a:cs typeface="Times New Roman" panose="02020603050405020304" pitchFamily="18" charset="0"/>
                  </a:rPr>
                  <a:t> control.</a:t>
                </a: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r>
                  <a:rPr lang="it-IT" sz="1800" dirty="0" err="1">
                    <a:latin typeface="Times New Roman" panose="02020603050405020304" pitchFamily="18" charset="0"/>
                    <a:cs typeface="Times New Roman" panose="02020603050405020304" pitchFamily="18" charset="0"/>
                  </a:rPr>
                  <a:t>This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assumption</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is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cfonsiderable</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true</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since</a:t>
                </a:r>
                <a:r>
                  <a:rPr lang="it-IT" sz="1800" dirty="0">
                    <a:latin typeface="Times New Roman" panose="02020603050405020304" pitchFamily="18" charset="0"/>
                    <a:cs typeface="Times New Roman" panose="02020603050405020304" pitchFamily="18" charset="0"/>
                  </a:rPr>
                  <a:t> the </a:t>
                </a:r>
                <a:r>
                  <a:rPr lang="it-IT" sz="1800" dirty="0" err="1">
                    <a:latin typeface="Times New Roman" panose="02020603050405020304" pitchFamily="18" charset="0"/>
                    <a:cs typeface="Times New Roman" panose="02020603050405020304" pitchFamily="18" charset="0"/>
                  </a:rPr>
                  <a:t>external</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disturbances</a:t>
                </a:r>
                <a:r>
                  <a:rPr lang="it-IT" sz="1800" dirty="0">
                    <a:latin typeface="Times New Roman" panose="02020603050405020304" pitchFamily="18" charset="0"/>
                    <a:cs typeface="Times New Roman" panose="02020603050405020304" pitchFamily="18" charset="0"/>
                  </a:rPr>
                  <a:t> and the </a:t>
                </a:r>
                <a:r>
                  <a:rPr lang="it-IT" sz="1800" dirty="0" err="1">
                    <a:latin typeface="Times New Roman" panose="02020603050405020304" pitchFamily="18" charset="0"/>
                    <a:cs typeface="Times New Roman" panose="02020603050405020304" pitchFamily="18" charset="0"/>
                  </a:rPr>
                  <a:t>unmodelled</a:t>
                </a:r>
                <a:r>
                  <a:rPr lang="it-IT" sz="1800" dirty="0">
                    <a:latin typeface="Times New Roman" panose="02020603050405020304" pitchFamily="18" charset="0"/>
                    <a:cs typeface="Times New Roman" panose="02020603050405020304" pitchFamily="18" charset="0"/>
                  </a:rPr>
                  <a:t> dynamics </a:t>
                </a:r>
                <a:r>
                  <a:rPr lang="it-IT" sz="1800" dirty="0" err="1">
                    <a:latin typeface="Times New Roman" panose="02020603050405020304" pitchFamily="18" charset="0"/>
                    <a:cs typeface="Times New Roman" panose="02020603050405020304" pitchFamily="18" charset="0"/>
                  </a:rPr>
                  <a:t>effects</a:t>
                </a:r>
                <a:r>
                  <a:rPr lang="it-IT" sz="1800" dirty="0">
                    <a:latin typeface="Times New Roman" panose="02020603050405020304" pitchFamily="18" charset="0"/>
                    <a:cs typeface="Times New Roman" panose="02020603050405020304" pitchFamily="18" charset="0"/>
                  </a:rPr>
                  <a:t> are </a:t>
                </a:r>
                <a:r>
                  <a:rPr lang="it-IT" sz="1800" dirty="0" err="1">
                    <a:latin typeface="Times New Roman" panose="02020603050405020304" pitchFamily="18" charset="0"/>
                    <a:cs typeface="Times New Roman" panose="02020603050405020304" pitchFamily="18" charset="0"/>
                  </a:rPr>
                  <a:t>not</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relevant</a:t>
                </a:r>
                <a:r>
                  <a:rPr lang="it-IT" sz="1800" dirty="0">
                    <a:latin typeface="Times New Roman" panose="02020603050405020304" pitchFamily="18" charset="0"/>
                    <a:cs typeface="Times New Roman" panose="02020603050405020304" pitchFamily="18" charset="0"/>
                  </a:rPr>
                  <a:t>. In </a:t>
                </a:r>
                <a:r>
                  <a:rPr lang="it-IT" sz="1800" dirty="0" err="1">
                    <a:latin typeface="Times New Roman" panose="02020603050405020304" pitchFamily="18" charset="0"/>
                    <a:cs typeface="Times New Roman" panose="02020603050405020304" pitchFamily="18" charset="0"/>
                  </a:rPr>
                  <a:t>this</a:t>
                </a:r>
                <a:r>
                  <a:rPr lang="it-IT" sz="1800" dirty="0">
                    <a:latin typeface="Times New Roman" panose="02020603050405020304" pitchFamily="18" charset="0"/>
                    <a:cs typeface="Times New Roman" panose="02020603050405020304" pitchFamily="18" charset="0"/>
                  </a:rPr>
                  <a:t> case an </a:t>
                </a:r>
                <a:r>
                  <a:rPr lang="it-IT" sz="1800" dirty="0" err="1">
                    <a:latin typeface="Times New Roman" panose="02020603050405020304" pitchFamily="18" charset="0"/>
                    <a:cs typeface="Times New Roman" panose="02020603050405020304" pitchFamily="18" charset="0"/>
                  </a:rPr>
                  <a:t>observer</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could</a:t>
                </a:r>
                <a:r>
                  <a:rPr lang="it-IT" sz="1800" dirty="0">
                    <a:latin typeface="Times New Roman" panose="02020603050405020304" pitchFamily="18" charset="0"/>
                    <a:cs typeface="Times New Roman" panose="02020603050405020304" pitchFamily="18" charset="0"/>
                  </a:rPr>
                  <a:t> be </a:t>
                </a:r>
                <a:r>
                  <a:rPr lang="it-IT" sz="1800" dirty="0" err="1">
                    <a:latin typeface="Times New Roman" panose="02020603050405020304" pitchFamily="18" charset="0"/>
                    <a:cs typeface="Times New Roman" panose="02020603050405020304" pitchFamily="18" charset="0"/>
                  </a:rPr>
                  <a:t>applied</a:t>
                </a:r>
                <a:r>
                  <a:rPr lang="it-IT" sz="1800" dirty="0">
                    <a:latin typeface="Times New Roman" panose="02020603050405020304" pitchFamily="18" charset="0"/>
                    <a:cs typeface="Times New Roman" panose="02020603050405020304" pitchFamily="18" charset="0"/>
                  </a:rPr>
                  <a:t> to </a:t>
                </a:r>
                <a:r>
                  <a:rPr lang="it-IT" sz="1800" dirty="0" err="1">
                    <a:latin typeface="Times New Roman" panose="02020603050405020304" pitchFamily="18" charset="0"/>
                    <a:cs typeface="Times New Roman" panose="02020603050405020304" pitchFamily="18" charset="0"/>
                  </a:rPr>
                  <a:t>obtain</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their</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evaluetion</a:t>
                </a:r>
                <a:r>
                  <a:rPr lang="it-IT" sz="1800" dirty="0">
                    <a:latin typeface="Times New Roman" panose="02020603050405020304" pitchFamily="18" charset="0"/>
                    <a:cs typeface="Times New Roman" panose="02020603050405020304" pitchFamily="18" charset="0"/>
                  </a:rPr>
                  <a:t>.</a:t>
                </a: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Because of the under-actuation of the system, the external motion planner offers 4 outputs. </a:t>
                </a:r>
              </a:p>
              <a:p>
                <a:pPr marL="0" indent="0">
                  <a:buNone/>
                </a:pPr>
                <a:r>
                  <a:rPr lang="en-GB" sz="1800" dirty="0">
                    <a:latin typeface="Times New Roman" panose="02020603050405020304" pitchFamily="18" charset="0"/>
                    <a:cs typeface="Times New Roman" panose="02020603050405020304" pitchFamily="18" charset="0"/>
                  </a:rPr>
                  <a:t>Therefore, the Passivity Based Control starts by the knowledge of the desired position and the yaw angle and from the angle </a:t>
                </a:r>
                <a14:m>
                  <m:oMath xmlns:m="http://schemas.openxmlformats.org/officeDocument/2006/math">
                    <m:sSub>
                      <m:sSubPr>
                        <m:ctrlPr>
                          <a:rPr lang="en-GB" sz="1800" i="1" smtClean="0">
                            <a:latin typeface="Cambria Math" panose="02040503050406030204" pitchFamily="18" charset="0"/>
                          </a:rPr>
                        </m:ctrlPr>
                      </m:sSubPr>
                      <m:e>
                        <m:r>
                          <m:rPr>
                            <m:sty m:val="p"/>
                          </m:rPr>
                          <a:rPr lang="el-GR" sz="1800" i="1" smtClean="0">
                            <a:latin typeface="Cambria Math" panose="02040503050406030204" pitchFamily="18" charset="0"/>
                          </a:rPr>
                          <m:t>ψ</m:t>
                        </m:r>
                      </m:e>
                      <m:sub>
                        <m:r>
                          <a:rPr lang="it-IT" sz="1800" b="0" i="1" smtClean="0">
                            <a:latin typeface="Cambria Math" panose="02040503050406030204" pitchFamily="18" charset="0"/>
                          </a:rPr>
                          <m:t>𝑑</m:t>
                        </m:r>
                      </m:sub>
                    </m:sSub>
                  </m:oMath>
                </a14:m>
                <a:r>
                  <a:rPr lang="en-GB" sz="1800" dirty="0">
                    <a:latin typeface="Times New Roman" panose="02020603050405020304" pitchFamily="18" charset="0"/>
                    <a:cs typeface="Times New Roman" panose="02020603050405020304" pitchFamily="18" charset="0"/>
                  </a:rPr>
                  <a:t>, the Euler angles </a:t>
                </a:r>
                <a14:m>
                  <m:oMath xmlns:m="http://schemas.openxmlformats.org/officeDocument/2006/math">
                    <m:sSub>
                      <m:sSubPr>
                        <m:ctrlPr>
                          <a:rPr lang="en-GB" sz="1800" i="1" smtClean="0">
                            <a:solidFill>
                              <a:srgbClr val="836967"/>
                            </a:solidFill>
                            <a:latin typeface="Cambria Math" panose="02040503050406030204" pitchFamily="18" charset="0"/>
                          </a:rPr>
                        </m:ctrlPr>
                      </m:sSubPr>
                      <m:e>
                        <m:r>
                          <a:rPr lang="en-GB" sz="1800" i="1" smtClean="0">
                            <a:latin typeface="Cambria Math" panose="02040503050406030204" pitchFamily="18" charset="0"/>
                          </a:rPr>
                          <m:t>𝜙</m:t>
                        </m:r>
                      </m:e>
                      <m:sub>
                        <m:r>
                          <a:rPr lang="en-GB" sz="1800" i="1" smtClean="0">
                            <a:latin typeface="Cambria Math" panose="02040503050406030204" pitchFamily="18" charset="0"/>
                          </a:rPr>
                          <m:t>𝑑</m:t>
                        </m:r>
                      </m:sub>
                    </m:sSub>
                    <m:r>
                      <a:rPr lang="en-GB" sz="1800" i="1" smtClean="0">
                        <a:latin typeface="Cambria Math" panose="02040503050406030204" pitchFamily="18" charset="0"/>
                      </a:rPr>
                      <m:t>,</m:t>
                    </m:r>
                    <m:sSub>
                      <m:sSubPr>
                        <m:ctrlPr>
                          <a:rPr lang="en-GB" sz="1800" i="1" smtClean="0">
                            <a:solidFill>
                              <a:srgbClr val="836967"/>
                            </a:solidFill>
                            <a:latin typeface="Cambria Math" panose="02040503050406030204" pitchFamily="18" charset="0"/>
                          </a:rPr>
                        </m:ctrlPr>
                      </m:sSubPr>
                      <m:e>
                        <m:r>
                          <a:rPr lang="en-GB" sz="1800" i="1" smtClean="0">
                            <a:latin typeface="Cambria Math" panose="02040503050406030204" pitchFamily="18" charset="0"/>
                          </a:rPr>
                          <m:t>𝜃</m:t>
                        </m:r>
                      </m:e>
                      <m:sub>
                        <m:r>
                          <a:rPr lang="en-GB" sz="1800" i="1" smtClean="0">
                            <a:latin typeface="Cambria Math" panose="02040503050406030204" pitchFamily="18" charset="0"/>
                          </a:rPr>
                          <m:t>𝑑</m:t>
                        </m:r>
                      </m:sub>
                    </m:sSub>
                    <m:r>
                      <a:rPr lang="it-IT" sz="1800" b="0" i="1" smtClean="0">
                        <a:latin typeface="Cambria Math" panose="02040503050406030204" pitchFamily="18" charset="0"/>
                      </a:rPr>
                      <m:t> </m:t>
                    </m:r>
                  </m:oMath>
                </a14:m>
                <a:r>
                  <a:rPr lang="en-GB" sz="1800" dirty="0">
                    <a:latin typeface="Times New Roman" panose="02020603050405020304" pitchFamily="18" charset="0"/>
                    <a:cs typeface="Times New Roman" panose="02020603050405020304" pitchFamily="18" charset="0"/>
                  </a:rPr>
                  <a:t>are retrieved . </a:t>
                </a: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p>
            </p:txBody>
          </p:sp>
        </mc:Choice>
        <mc:Fallback xmlns="">
          <p:sp>
            <p:nvSpPr>
              <p:cNvPr id="6" name="Segnaposto contenuto 2">
                <a:extLst>
                  <a:ext uri="{FF2B5EF4-FFF2-40B4-BE49-F238E27FC236}">
                    <a16:creationId xmlns:a16="http://schemas.microsoft.com/office/drawing/2014/main" id="{0793286B-62A9-7615-082E-8F134D5976C9}"/>
                  </a:ext>
                </a:extLst>
              </p:cNvPr>
              <p:cNvSpPr>
                <a:spLocks noGrp="1" noRot="1" noChangeAspect="1" noMove="1" noResize="1" noEditPoints="1" noAdjustHandles="1" noChangeArrowheads="1" noChangeShapeType="1" noTextEdit="1"/>
              </p:cNvSpPr>
              <p:nvPr>
                <p:ph idx="1"/>
              </p:nvPr>
            </p:nvSpPr>
            <p:spPr>
              <a:xfrm>
                <a:off x="0" y="816430"/>
                <a:ext cx="9144000" cy="5666466"/>
              </a:xfrm>
              <a:blipFill>
                <a:blip r:embed="rId4"/>
                <a:stretch>
                  <a:fillRect l="-533" t="-646"/>
                </a:stretch>
              </a:blipFill>
            </p:spPr>
            <p:txBody>
              <a:bodyPr/>
              <a:lstStyle/>
              <a:p>
                <a:r>
                  <a:rPr lang="en-GB">
                    <a:noFill/>
                  </a:rPr>
                  <a:t> </a:t>
                </a:r>
              </a:p>
            </p:txBody>
          </p:sp>
        </mc:Fallback>
      </mc:AlternateContent>
      <p:sp>
        <p:nvSpPr>
          <p:cNvPr id="7" name="CasellaDiTesto 6">
            <a:extLst>
              <a:ext uri="{FF2B5EF4-FFF2-40B4-BE49-F238E27FC236}">
                <a16:creationId xmlns:a16="http://schemas.microsoft.com/office/drawing/2014/main" id="{8349337F-8B04-63B8-D51B-411613480169}"/>
              </a:ext>
            </a:extLst>
          </p:cNvPr>
          <p:cNvSpPr txBox="1"/>
          <p:nvPr/>
        </p:nvSpPr>
        <p:spPr>
          <a:xfrm>
            <a:off x="0" y="131733"/>
            <a:ext cx="5715000" cy="584775"/>
          </a:xfrm>
          <a:prstGeom prst="rect">
            <a:avLst/>
          </a:prstGeom>
          <a:noFill/>
        </p:spPr>
        <p:txBody>
          <a:bodyPr wrap="square">
            <a:spAutoFit/>
          </a:bodyPr>
          <a:lstStyle/>
          <a:p>
            <a:r>
              <a:rPr lang="it-IT" sz="3200" dirty="0" err="1">
                <a:solidFill>
                  <a:srgbClr val="971720"/>
                </a:solidFill>
                <a:latin typeface="Times New Roman" panose="02020603050405020304" pitchFamily="18" charset="0"/>
                <a:cs typeface="Times New Roman" panose="02020603050405020304" pitchFamily="18" charset="0"/>
              </a:rPr>
              <a:t>Passivity</a:t>
            </a:r>
            <a:r>
              <a:rPr lang="it-IT" sz="3200" dirty="0">
                <a:solidFill>
                  <a:srgbClr val="971720"/>
                </a:solidFill>
                <a:latin typeface="Times New Roman" panose="02020603050405020304" pitchFamily="18" charset="0"/>
                <a:cs typeface="Times New Roman" panose="02020603050405020304" pitchFamily="18" charset="0"/>
              </a:rPr>
              <a:t> </a:t>
            </a:r>
            <a:r>
              <a:rPr lang="it-IT" sz="3200" dirty="0" err="1">
                <a:solidFill>
                  <a:srgbClr val="971720"/>
                </a:solidFill>
                <a:latin typeface="Times New Roman" panose="02020603050405020304" pitchFamily="18" charset="0"/>
                <a:cs typeface="Times New Roman" panose="02020603050405020304" pitchFamily="18" charset="0"/>
              </a:rPr>
              <a:t>Based</a:t>
            </a:r>
            <a:r>
              <a:rPr lang="it-IT" sz="3200" dirty="0">
                <a:solidFill>
                  <a:srgbClr val="971720"/>
                </a:solidFill>
                <a:latin typeface="Times New Roman" panose="02020603050405020304" pitchFamily="18" charset="0"/>
                <a:cs typeface="Times New Roman" panose="02020603050405020304" pitchFamily="18" charset="0"/>
              </a:rPr>
              <a:t> Control</a:t>
            </a:r>
          </a:p>
        </p:txBody>
      </p:sp>
      <p:sp>
        <p:nvSpPr>
          <p:cNvPr id="8" name="Rettangolo 7">
            <a:extLst>
              <a:ext uri="{FF2B5EF4-FFF2-40B4-BE49-F238E27FC236}">
                <a16:creationId xmlns:a16="http://schemas.microsoft.com/office/drawing/2014/main" id="{6F4959DA-7DFA-4DDD-B507-5F4867AB55F0}"/>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14</a:t>
            </a:r>
          </a:p>
        </p:txBody>
      </p:sp>
    </p:spTree>
    <p:extLst>
      <p:ext uri="{BB962C8B-B14F-4D97-AF65-F5344CB8AC3E}">
        <p14:creationId xmlns:p14="http://schemas.microsoft.com/office/powerpoint/2010/main" val="3991111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A8021C96-8E54-DA26-9564-0D589BADD37C}"/>
                  </a:ext>
                </a:extLst>
              </p:cNvPr>
              <p:cNvSpPr txBox="1"/>
              <p:nvPr/>
            </p:nvSpPr>
            <p:spPr>
              <a:xfrm>
                <a:off x="-30210" y="-205207"/>
                <a:ext cx="9144000" cy="6975179"/>
              </a:xfrm>
              <a:prstGeom prst="rect">
                <a:avLst/>
              </a:prstGeom>
              <a:noFill/>
            </p:spPr>
            <p:txBody>
              <a:bodyPr wrap="square">
                <a:spAutoFit/>
              </a:bodyPr>
              <a:lstStyle/>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Considering:</a:t>
                </a:r>
              </a:p>
              <a:p>
                <a:pPr marL="0" indent="0">
                  <a:buNone/>
                </a:pPr>
                <a14:m>
                  <m:oMath xmlns:m="http://schemas.openxmlformats.org/officeDocument/2006/math">
                    <m:sSub>
                      <m:sSubPr>
                        <m:ctrlPr>
                          <a:rPr lang="en-GB" sz="1800" i="1" smtClean="0">
                            <a:solidFill>
                              <a:srgbClr val="836967"/>
                            </a:solidFill>
                            <a:latin typeface="Cambria Math" panose="02040503050406030204" pitchFamily="18" charset="0"/>
                          </a:rPr>
                        </m:ctrlPr>
                      </m:sSubPr>
                      <m:e>
                        <m:r>
                          <a:rPr lang="en-GB" sz="1800" i="1" smtClean="0">
                            <a:latin typeface="Cambria Math" panose="02040503050406030204" pitchFamily="18" charset="0"/>
                          </a:rPr>
                          <m:t>𝑝</m:t>
                        </m:r>
                      </m:e>
                      <m:sub>
                        <m:r>
                          <a:rPr lang="en-GB" sz="1800" i="1" smtClean="0">
                            <a:latin typeface="Cambria Math" panose="02040503050406030204" pitchFamily="18" charset="0"/>
                          </a:rPr>
                          <m:t>𝑏</m:t>
                        </m:r>
                        <m:r>
                          <a:rPr lang="en-GB" sz="1800" i="1" smtClean="0">
                            <a:latin typeface="Cambria Math" panose="02040503050406030204" pitchFamily="18" charset="0"/>
                          </a:rPr>
                          <m:t>,</m:t>
                        </m:r>
                        <m:r>
                          <a:rPr lang="en-GB" sz="1800" i="1" smtClean="0">
                            <a:latin typeface="Cambria Math" panose="02040503050406030204" pitchFamily="18" charset="0"/>
                          </a:rPr>
                          <m:t>𝑑</m:t>
                        </m:r>
                      </m:sub>
                    </m:sSub>
                  </m:oMath>
                </a14:m>
                <a:r>
                  <a:rPr lang="en-GB" sz="1800" dirty="0">
                    <a:latin typeface="Times New Roman" panose="02020603050405020304" pitchFamily="18" charset="0"/>
                    <a:cs typeface="Times New Roman" panose="02020603050405020304" pitchFamily="18" charset="0"/>
                  </a:rPr>
                  <a:t> and its first and second time derivatives, </a:t>
                </a:r>
              </a:p>
              <a:p>
                <a:pPr marL="0" indent="0">
                  <a:buNone/>
                </a:pPr>
                <a14:m>
                  <m:oMath xmlns:m="http://schemas.openxmlformats.org/officeDocument/2006/math">
                    <m:sSub>
                      <m:sSubPr>
                        <m:ctrlPr>
                          <a:rPr lang="en-GB" sz="1800" i="1" smtClean="0">
                            <a:solidFill>
                              <a:srgbClr val="836967"/>
                            </a:solidFill>
                            <a:latin typeface="Cambria Math" panose="02040503050406030204" pitchFamily="18" charset="0"/>
                          </a:rPr>
                        </m:ctrlPr>
                      </m:sSubPr>
                      <m:e>
                        <m:r>
                          <a:rPr lang="en-GB" sz="1800" i="1" smtClean="0">
                            <a:latin typeface="Cambria Math" panose="02040503050406030204" pitchFamily="18" charset="0"/>
                          </a:rPr>
                          <m:t>𝜂</m:t>
                        </m:r>
                      </m:e>
                      <m:sub>
                        <m:r>
                          <a:rPr lang="en-GB" sz="1800" i="1" smtClean="0">
                            <a:latin typeface="Cambria Math" panose="02040503050406030204" pitchFamily="18" charset="0"/>
                          </a:rPr>
                          <m:t>𝑏</m:t>
                        </m:r>
                        <m:r>
                          <a:rPr lang="en-GB" sz="1800" i="1" smtClean="0">
                            <a:latin typeface="Cambria Math" panose="02040503050406030204" pitchFamily="18" charset="0"/>
                          </a:rPr>
                          <m:t>,</m:t>
                        </m:r>
                        <m:r>
                          <a:rPr lang="en-GB" sz="1800" i="1" smtClean="0">
                            <a:latin typeface="Cambria Math" panose="02040503050406030204" pitchFamily="18" charset="0"/>
                          </a:rPr>
                          <m:t>𝑑</m:t>
                        </m:r>
                      </m:sub>
                    </m:sSub>
                  </m:oMath>
                </a14:m>
                <a:r>
                  <a:rPr lang="en-GB" sz="1800" dirty="0">
                    <a:latin typeface="Times New Roman" panose="02020603050405020304" pitchFamily="18" charset="0"/>
                    <a:cs typeface="Times New Roman" panose="02020603050405020304" pitchFamily="18" charset="0"/>
                  </a:rPr>
                  <a:t> and its first and second time derivatives,</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retrieved the position, velocity and acceleration errors for the position and the angular part, it is possible to set the control input, thrust and input torques, as follows.</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it-IT" i="1" dirty="0" smtClean="0">
                              <a:solidFill>
                                <a:srgbClr val="836967"/>
                              </a:solidFill>
                              <a:latin typeface="Cambria Math" panose="02040503050406030204" pitchFamily="18" charset="0"/>
                            </a:rPr>
                          </m:ctrlPr>
                        </m:sSubPr>
                        <m:e>
                          <m:r>
                            <a:rPr lang="it-IT" i="1" dirty="0">
                              <a:latin typeface="Cambria Math" panose="02040503050406030204" pitchFamily="18" charset="0"/>
                            </a:rPr>
                            <m:t>𝑢</m:t>
                          </m:r>
                        </m:e>
                        <m:sub>
                          <m:r>
                            <a:rPr lang="it-IT" i="1" dirty="0">
                              <a:latin typeface="Cambria Math" panose="02040503050406030204" pitchFamily="18" charset="0"/>
                            </a:rPr>
                            <m:t>𝑇</m:t>
                          </m:r>
                        </m:sub>
                      </m:sSub>
                      <m:r>
                        <a:rPr lang="it-IT" b="0" i="1" dirty="0" smtClean="0">
                          <a:latin typeface="Cambria Math" panose="02040503050406030204" pitchFamily="18" charset="0"/>
                        </a:rPr>
                        <m:t>=</m:t>
                      </m:r>
                      <m:r>
                        <a:rPr lang="it-IT" b="0" i="1" dirty="0" smtClean="0">
                          <a:solidFill>
                            <a:schemeClr val="tx1"/>
                          </a:solidFill>
                          <a:latin typeface="Cambria Math" panose="02040503050406030204" pitchFamily="18" charset="0"/>
                        </a:rPr>
                        <m:t>𝑚</m:t>
                      </m:r>
                      <m:rad>
                        <m:radPr>
                          <m:degHide m:val="on"/>
                          <m:ctrlPr>
                            <a:rPr lang="it-IT" i="1" dirty="0" smtClean="0">
                              <a:solidFill>
                                <a:schemeClr val="tx1"/>
                              </a:solidFill>
                              <a:latin typeface="Cambria Math" panose="02040503050406030204" pitchFamily="18" charset="0"/>
                            </a:rPr>
                          </m:ctrlPr>
                        </m:radPr>
                        <m:deg/>
                        <m:e>
                          <m:sSubSup>
                            <m:sSubSupPr>
                              <m:ctrlPr>
                                <a:rPr lang="it-IT" i="1" dirty="0">
                                  <a:solidFill>
                                    <a:schemeClr val="tx1"/>
                                  </a:solidFill>
                                  <a:latin typeface="Cambria Math" panose="02040503050406030204" pitchFamily="18" charset="0"/>
                                </a:rPr>
                              </m:ctrlPr>
                            </m:sSubSupPr>
                            <m:e>
                              <m:r>
                                <a:rPr lang="it-IT" i="1" dirty="0">
                                  <a:solidFill>
                                    <a:schemeClr val="tx1"/>
                                  </a:solidFill>
                                  <a:latin typeface="Cambria Math" panose="02040503050406030204" pitchFamily="18" charset="0"/>
                                </a:rPr>
                                <m:t>𝜇</m:t>
                              </m:r>
                            </m:e>
                            <m:sub>
                              <m:r>
                                <a:rPr lang="it-IT" i="1" dirty="0">
                                  <a:solidFill>
                                    <a:schemeClr val="tx1"/>
                                  </a:solidFill>
                                  <a:latin typeface="Cambria Math" panose="02040503050406030204" pitchFamily="18" charset="0"/>
                                </a:rPr>
                                <m:t>𝑥</m:t>
                              </m:r>
                            </m:sub>
                            <m:sup>
                              <m:r>
                                <a:rPr lang="it-IT" i="1" dirty="0">
                                  <a:solidFill>
                                    <a:schemeClr val="tx1"/>
                                  </a:solidFill>
                                  <a:latin typeface="Cambria Math" panose="02040503050406030204" pitchFamily="18" charset="0"/>
                                </a:rPr>
                                <m:t>2</m:t>
                              </m:r>
                            </m:sup>
                          </m:sSubSup>
                          <m:r>
                            <a:rPr lang="it-IT" i="1" dirty="0">
                              <a:solidFill>
                                <a:schemeClr val="tx1"/>
                              </a:solidFill>
                              <a:latin typeface="Cambria Math" panose="02040503050406030204" pitchFamily="18" charset="0"/>
                            </a:rPr>
                            <m:t>+</m:t>
                          </m:r>
                          <m:sSub>
                            <m:sSubPr>
                              <m:ctrlPr>
                                <a:rPr lang="it-IT" i="1" dirty="0">
                                  <a:solidFill>
                                    <a:schemeClr val="tx1"/>
                                  </a:solidFill>
                                  <a:latin typeface="Cambria Math" panose="02040503050406030204" pitchFamily="18" charset="0"/>
                                </a:rPr>
                              </m:ctrlPr>
                            </m:sSubPr>
                            <m:e>
                              <m:r>
                                <a:rPr lang="it-IT" i="1" dirty="0">
                                  <a:solidFill>
                                    <a:schemeClr val="tx1"/>
                                  </a:solidFill>
                                  <a:latin typeface="Cambria Math" panose="02040503050406030204" pitchFamily="18" charset="0"/>
                                </a:rPr>
                                <m:t>𝜇</m:t>
                              </m:r>
                            </m:e>
                            <m:sub>
                              <m:r>
                                <a:rPr lang="it-IT" i="1" dirty="0">
                                  <a:solidFill>
                                    <a:schemeClr val="tx1"/>
                                  </a:solidFill>
                                  <a:latin typeface="Cambria Math" panose="02040503050406030204" pitchFamily="18" charset="0"/>
                                </a:rPr>
                                <m:t>𝑦</m:t>
                              </m:r>
                            </m:sub>
                          </m:sSub>
                          <m:r>
                            <a:rPr lang="it-IT" i="1" dirty="0">
                              <a:solidFill>
                                <a:schemeClr val="tx1"/>
                              </a:solidFill>
                              <a:latin typeface="Cambria Math" panose="02040503050406030204" pitchFamily="18" charset="0"/>
                            </a:rPr>
                            <m:t>2+</m:t>
                          </m:r>
                          <m:sSub>
                            <m:sSubPr>
                              <m:ctrlPr>
                                <a:rPr lang="it-IT" i="1" dirty="0">
                                  <a:solidFill>
                                    <a:schemeClr val="tx1"/>
                                  </a:solidFill>
                                  <a:latin typeface="Cambria Math" panose="02040503050406030204" pitchFamily="18" charset="0"/>
                                </a:rPr>
                              </m:ctrlPr>
                            </m:sSubPr>
                            <m:e>
                              <m:r>
                                <a:rPr lang="it-IT" b="0" i="1" dirty="0" smtClean="0">
                                  <a:solidFill>
                                    <a:schemeClr val="tx1"/>
                                  </a:solidFill>
                                  <a:latin typeface="Cambria Math" panose="02040503050406030204" pitchFamily="18" charset="0"/>
                                </a:rPr>
                                <m:t>(</m:t>
                              </m:r>
                              <m:r>
                                <a:rPr lang="it-IT" i="1" dirty="0">
                                  <a:solidFill>
                                    <a:schemeClr val="tx1"/>
                                  </a:solidFill>
                                  <a:latin typeface="Cambria Math" panose="02040503050406030204" pitchFamily="18" charset="0"/>
                                </a:rPr>
                                <m:t>𝜇</m:t>
                              </m:r>
                            </m:e>
                            <m:sub>
                              <m:r>
                                <a:rPr lang="it-IT" i="1" dirty="0">
                                  <a:solidFill>
                                    <a:schemeClr val="tx1"/>
                                  </a:solidFill>
                                  <a:latin typeface="Cambria Math" panose="02040503050406030204" pitchFamily="18" charset="0"/>
                                </a:rPr>
                                <m:t>𝑧</m:t>
                              </m:r>
                            </m:sub>
                          </m:sSub>
                          <m:r>
                            <a:rPr lang="it-IT" i="1" dirty="0">
                              <a:solidFill>
                                <a:schemeClr val="tx1"/>
                              </a:solidFill>
                              <a:latin typeface="Cambria Math" panose="02040503050406030204" pitchFamily="18" charset="0"/>
                            </a:rPr>
                            <m:t>−</m:t>
                          </m:r>
                          <m:sSup>
                            <m:sSupPr>
                              <m:ctrlPr>
                                <a:rPr lang="it-IT" i="1" dirty="0">
                                  <a:solidFill>
                                    <a:schemeClr val="tx1"/>
                                  </a:solidFill>
                                  <a:latin typeface="Cambria Math" panose="02040503050406030204" pitchFamily="18" charset="0"/>
                                </a:rPr>
                              </m:ctrlPr>
                            </m:sSupPr>
                            <m:e>
                              <m:r>
                                <a:rPr lang="it-IT" i="1" dirty="0">
                                  <a:solidFill>
                                    <a:schemeClr val="tx1"/>
                                  </a:solidFill>
                                  <a:latin typeface="Cambria Math" panose="02040503050406030204" pitchFamily="18" charset="0"/>
                                </a:rPr>
                                <m:t>𝑔</m:t>
                              </m:r>
                              <m:r>
                                <a:rPr lang="it-IT" b="0" i="1" dirty="0" smtClean="0">
                                  <a:solidFill>
                                    <a:schemeClr val="tx1"/>
                                  </a:solidFill>
                                  <a:latin typeface="Cambria Math" panose="02040503050406030204" pitchFamily="18" charset="0"/>
                                </a:rPr>
                                <m:t>)</m:t>
                              </m:r>
                            </m:e>
                            <m:sup>
                              <m:r>
                                <a:rPr lang="it-IT" i="1" dirty="0">
                                  <a:solidFill>
                                    <a:schemeClr val="tx1"/>
                                  </a:solidFill>
                                  <a:latin typeface="Cambria Math" panose="02040503050406030204" pitchFamily="18" charset="0"/>
                                </a:rPr>
                                <m:t>2</m:t>
                              </m:r>
                            </m:sup>
                          </m:sSup>
                        </m:e>
                      </m:rad>
                    </m:oMath>
                  </m:oMathPara>
                </a14:m>
                <a:endParaRPr lang="it-IT" i="1" dirty="0">
                  <a:solidFill>
                    <a:srgbClr val="836967"/>
                  </a:solidFill>
                  <a:latin typeface="Times New Roman" panose="02020603050405020304" pitchFamily="18" charset="0"/>
                  <a:cs typeface="Times New Roman" panose="02020603050405020304" pitchFamily="18" charset="0"/>
                </a:endParaRPr>
              </a:p>
              <a:p>
                <a:pPr marL="0" indent="0">
                  <a:buNone/>
                </a:pPr>
                <a:endParaRPr lang="it-IT" i="1" dirty="0">
                  <a:solidFill>
                    <a:srgbClr val="836967"/>
                  </a:solidFill>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it-IT" i="1" dirty="0" smtClean="0">
                              <a:solidFill>
                                <a:srgbClr val="836967"/>
                              </a:solidFill>
                              <a:latin typeface="Cambria Math" panose="02040503050406030204" pitchFamily="18" charset="0"/>
                            </a:rPr>
                          </m:ctrlPr>
                        </m:sSupPr>
                        <m:e>
                          <m:r>
                            <a:rPr lang="it-IT" b="0" i="1" dirty="0" smtClean="0">
                              <a:solidFill>
                                <a:srgbClr val="836967"/>
                              </a:solidFill>
                              <a:latin typeface="Cambria Math" panose="02040503050406030204" pitchFamily="18" charset="0"/>
                            </a:rPr>
                            <m:t> </m:t>
                          </m:r>
                          <m:r>
                            <a:rPr lang="it-IT" i="1" dirty="0">
                              <a:latin typeface="Cambria Math" panose="02040503050406030204" pitchFamily="18" charset="0"/>
                            </a:rPr>
                            <m:t>𝜏</m:t>
                          </m:r>
                        </m:e>
                        <m:sup>
                          <m:r>
                            <a:rPr lang="it-IT" i="1" dirty="0">
                              <a:latin typeface="Cambria Math" panose="02040503050406030204" pitchFamily="18" charset="0"/>
                            </a:rPr>
                            <m:t>𝑏</m:t>
                          </m:r>
                        </m:sup>
                      </m:sSup>
                      <m:r>
                        <a:rPr lang="it-IT" b="0" i="1" dirty="0" smtClean="0">
                          <a:latin typeface="Cambria Math" panose="02040503050406030204" pitchFamily="18" charset="0"/>
                        </a:rPr>
                        <m:t>=</m:t>
                      </m:r>
                      <m:sSup>
                        <m:sSupPr>
                          <m:ctrlPr>
                            <a:rPr lang="it-IT" b="0" i="1" dirty="0" smtClean="0">
                              <a:latin typeface="Cambria Math" panose="02040503050406030204" pitchFamily="18" charset="0"/>
                            </a:rPr>
                          </m:ctrlPr>
                        </m:sSupPr>
                        <m:e>
                          <m:r>
                            <a:rPr lang="en-GB" i="1" dirty="0" smtClean="0">
                              <a:latin typeface="Cambria Math" panose="02040503050406030204" pitchFamily="18" charset="0"/>
                            </a:rPr>
                            <m:t>𝑄</m:t>
                          </m:r>
                        </m:e>
                        <m:sup>
                          <m:r>
                            <a:rPr lang="it-IT" b="0" i="0" dirty="0" smtClean="0">
                              <a:latin typeface="Cambria Math" panose="02040503050406030204" pitchFamily="18" charset="0"/>
                            </a:rPr>
                            <m:t>−</m:t>
                          </m:r>
                          <m:r>
                            <m:rPr>
                              <m:sty m:val="p"/>
                            </m:rPr>
                            <a:rPr lang="it-IT" b="0" i="0" dirty="0" smtClean="0">
                              <a:latin typeface="Cambria Math" panose="02040503050406030204" pitchFamily="18" charset="0"/>
                            </a:rPr>
                            <m:t>T</m:t>
                          </m:r>
                        </m:sup>
                      </m:sSup>
                      <m:r>
                        <a:rPr lang="it-IT" b="0" i="0" dirty="0" smtClean="0">
                          <a:latin typeface="Cambria Math" panose="02040503050406030204" pitchFamily="18" charset="0"/>
                        </a:rPr>
                        <m:t>(</m:t>
                      </m:r>
                      <m:r>
                        <a:rPr lang="en-GB" i="1" dirty="0">
                          <a:latin typeface="Cambria Math" panose="02040503050406030204" pitchFamily="18" charset="0"/>
                        </a:rPr>
                        <m:t>𝑀</m:t>
                      </m:r>
                      <m:sSub>
                        <m:sSubPr>
                          <m:ctrlPr>
                            <a:rPr lang="en-GB" i="1" dirty="0">
                              <a:solidFill>
                                <a:srgbClr val="836967"/>
                              </a:solidFill>
                              <a:latin typeface="Cambria Math" panose="02040503050406030204" pitchFamily="18" charset="0"/>
                            </a:rPr>
                          </m:ctrlPr>
                        </m:sSubPr>
                        <m:e>
                          <m:acc>
                            <m:accPr>
                              <m:chr m:val="̈"/>
                              <m:ctrlPr>
                                <a:rPr lang="en-GB" i="1" dirty="0">
                                  <a:solidFill>
                                    <a:srgbClr val="836967"/>
                                  </a:solidFill>
                                  <a:latin typeface="Cambria Math" panose="02040503050406030204" pitchFamily="18" charset="0"/>
                                </a:rPr>
                              </m:ctrlPr>
                            </m:accPr>
                            <m:e>
                              <m:r>
                                <a:rPr lang="en-GB" i="1" dirty="0">
                                  <a:latin typeface="Cambria Math" panose="02040503050406030204" pitchFamily="18" charset="0"/>
                                </a:rPr>
                                <m:t>𝜂</m:t>
                              </m:r>
                            </m:e>
                          </m:acc>
                        </m:e>
                        <m:sub>
                          <m:r>
                            <a:rPr lang="en-GB" i="1" dirty="0">
                              <a:latin typeface="Cambria Math" panose="02040503050406030204" pitchFamily="18" charset="0"/>
                            </a:rPr>
                            <m:t>𝑟</m:t>
                          </m:r>
                        </m:sub>
                      </m:sSub>
                      <m:r>
                        <a:rPr lang="en-GB" i="0" dirty="0">
                          <a:latin typeface="Cambria Math" panose="02040503050406030204" pitchFamily="18" charset="0"/>
                        </a:rPr>
                        <m:t>+</m:t>
                      </m:r>
                      <m:r>
                        <a:rPr lang="en-GB" i="1" dirty="0">
                          <a:latin typeface="Cambria Math" panose="02040503050406030204" pitchFamily="18" charset="0"/>
                        </a:rPr>
                        <m:t>𝐶</m:t>
                      </m:r>
                      <m:sSub>
                        <m:sSubPr>
                          <m:ctrlPr>
                            <a:rPr lang="en-GB" i="1" dirty="0">
                              <a:solidFill>
                                <a:srgbClr val="836967"/>
                              </a:solidFill>
                              <a:latin typeface="Cambria Math" panose="02040503050406030204" pitchFamily="18" charset="0"/>
                            </a:rPr>
                          </m:ctrlPr>
                        </m:sSubPr>
                        <m:e>
                          <m:acc>
                            <m:accPr>
                              <m:chr m:val="̇"/>
                              <m:ctrlPr>
                                <a:rPr lang="en-GB" i="1" dirty="0">
                                  <a:solidFill>
                                    <a:srgbClr val="836967"/>
                                  </a:solidFill>
                                  <a:latin typeface="Cambria Math" panose="02040503050406030204" pitchFamily="18" charset="0"/>
                                </a:rPr>
                              </m:ctrlPr>
                            </m:accPr>
                            <m:e>
                              <m:r>
                                <a:rPr lang="en-GB" i="1" dirty="0">
                                  <a:latin typeface="Cambria Math" panose="02040503050406030204" pitchFamily="18" charset="0"/>
                                </a:rPr>
                                <m:t>𝜂</m:t>
                              </m:r>
                            </m:e>
                          </m:acc>
                        </m:e>
                        <m:sub>
                          <m:r>
                            <a:rPr lang="en-GB" i="1" dirty="0">
                              <a:latin typeface="Cambria Math" panose="02040503050406030204" pitchFamily="18" charset="0"/>
                            </a:rPr>
                            <m:t>𝑟</m:t>
                          </m:r>
                        </m:sub>
                      </m:sSub>
                      <m:r>
                        <a:rPr lang="en-GB" i="0" dirty="0">
                          <a:latin typeface="Cambria Math" panose="02040503050406030204" pitchFamily="18" charset="0"/>
                        </a:rPr>
                        <m:t>−</m:t>
                      </m:r>
                      <m:sSub>
                        <m:sSubPr>
                          <m:ctrlPr>
                            <a:rPr lang="en-GB" i="1" dirty="0">
                              <a:solidFill>
                                <a:srgbClr val="836967"/>
                              </a:solidFill>
                              <a:latin typeface="Cambria Math" panose="02040503050406030204" pitchFamily="18" charset="0"/>
                            </a:rPr>
                          </m:ctrlPr>
                        </m:sSubPr>
                        <m:e>
                          <m:r>
                            <a:rPr lang="en-GB" i="1" dirty="0">
                              <a:latin typeface="Cambria Math" panose="02040503050406030204" pitchFamily="18" charset="0"/>
                            </a:rPr>
                            <m:t>𝐷</m:t>
                          </m:r>
                        </m:e>
                        <m:sub>
                          <m:r>
                            <a:rPr lang="en-GB" i="0" dirty="0">
                              <a:latin typeface="Cambria Math" panose="02040503050406030204" pitchFamily="18" charset="0"/>
                            </a:rPr>
                            <m:t>0</m:t>
                          </m:r>
                        </m:sub>
                      </m:sSub>
                      <m:sSub>
                        <m:sSubPr>
                          <m:ctrlPr>
                            <a:rPr lang="en-GB" i="1" dirty="0" smtClean="0">
                              <a:solidFill>
                                <a:srgbClr val="836967"/>
                              </a:solidFill>
                              <a:latin typeface="Cambria Math" panose="02040503050406030204" pitchFamily="18" charset="0"/>
                            </a:rPr>
                          </m:ctrlPr>
                        </m:sSubPr>
                        <m:e>
                          <m:r>
                            <a:rPr lang="en-GB" i="1" dirty="0">
                              <a:latin typeface="Cambria Math" panose="02040503050406030204" pitchFamily="18" charset="0"/>
                            </a:rPr>
                            <m:t>𝑣</m:t>
                          </m:r>
                        </m:e>
                        <m:sub>
                          <m:r>
                            <a:rPr lang="en-GB" i="1" dirty="0">
                              <a:latin typeface="Cambria Math" panose="02040503050406030204" pitchFamily="18" charset="0"/>
                            </a:rPr>
                            <m:t>𝜂</m:t>
                          </m:r>
                        </m:sub>
                      </m:sSub>
                      <m:r>
                        <a:rPr lang="en-GB" i="0" dirty="0">
                          <a:latin typeface="Cambria Math" panose="02040503050406030204" pitchFamily="18" charset="0"/>
                        </a:rPr>
                        <m:t>−</m:t>
                      </m:r>
                      <m:sSub>
                        <m:sSubPr>
                          <m:ctrlPr>
                            <a:rPr lang="en-GB" i="1" dirty="0">
                              <a:solidFill>
                                <a:srgbClr val="836967"/>
                              </a:solidFill>
                              <a:latin typeface="Cambria Math" panose="02040503050406030204" pitchFamily="18" charset="0"/>
                            </a:rPr>
                          </m:ctrlPr>
                        </m:sSubPr>
                        <m:e>
                          <m:r>
                            <a:rPr lang="en-GB" i="1" dirty="0">
                              <a:latin typeface="Cambria Math" panose="02040503050406030204" pitchFamily="18" charset="0"/>
                            </a:rPr>
                            <m:t>𝐾</m:t>
                          </m:r>
                        </m:e>
                        <m:sub>
                          <m:r>
                            <a:rPr lang="en-GB" i="0" dirty="0">
                              <a:latin typeface="Cambria Math" panose="02040503050406030204" pitchFamily="18" charset="0"/>
                            </a:rPr>
                            <m:t>0</m:t>
                          </m:r>
                        </m:sub>
                      </m:sSub>
                      <m:sSub>
                        <m:sSubPr>
                          <m:ctrlPr>
                            <a:rPr lang="en-GB" i="1" dirty="0">
                              <a:solidFill>
                                <a:srgbClr val="836967"/>
                              </a:solidFill>
                              <a:latin typeface="Cambria Math" panose="02040503050406030204" pitchFamily="18" charset="0"/>
                            </a:rPr>
                          </m:ctrlPr>
                        </m:sSubPr>
                        <m:e>
                          <m:r>
                            <a:rPr lang="en-GB" i="1" dirty="0">
                              <a:latin typeface="Cambria Math" panose="02040503050406030204" pitchFamily="18" charset="0"/>
                            </a:rPr>
                            <m:t>𝑒</m:t>
                          </m:r>
                        </m:e>
                        <m:sub>
                          <m:r>
                            <a:rPr lang="en-GB" i="1" dirty="0" smtClean="0">
                              <a:latin typeface="Cambria Math" panose="02040503050406030204" pitchFamily="18" charset="0"/>
                            </a:rPr>
                            <m:t>𝜂</m:t>
                          </m:r>
                        </m:sub>
                      </m:sSub>
                      <m:r>
                        <a:rPr lang="it-IT" b="0" i="1" dirty="0" smtClean="0">
                          <a:latin typeface="Cambria Math" panose="02040503050406030204" pitchFamily="18" charset="0"/>
                        </a:rPr>
                        <m:t>)</m:t>
                      </m:r>
                    </m:oMath>
                  </m:oMathPara>
                </a14:m>
                <a:endParaRPr lang="en-GB"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Where:</a:t>
                </a:r>
                <a:endParaRPr lang="en-GB" sz="1800" dirty="0">
                  <a:solidFill>
                    <a:schemeClr val="tx1"/>
                  </a:solidFill>
                  <a:latin typeface="Times New Roman" panose="02020603050405020304" pitchFamily="18" charset="0"/>
                  <a:cs typeface="Times New Roman" panose="02020603050405020304" pitchFamily="18" charset="0"/>
                </a:endParaRPr>
              </a:p>
              <a:p>
                <a:pPr marL="0" indent="0">
                  <a:buNone/>
                </a:pPr>
                <a:endParaRPr lang="en-GB" sz="1800" i="1"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sz="1800" i="1" smtClean="0">
                              <a:solidFill>
                                <a:schemeClr val="tx1"/>
                              </a:solidFill>
                              <a:latin typeface="Cambria Math" panose="02040503050406030204" pitchFamily="18" charset="0"/>
                            </a:rPr>
                          </m:ctrlPr>
                        </m:sSubPr>
                        <m:e>
                          <m:r>
                            <a:rPr lang="en-GB" sz="1800" i="1">
                              <a:solidFill>
                                <a:schemeClr val="tx1"/>
                              </a:solidFill>
                              <a:latin typeface="Cambria Math" panose="02040503050406030204" pitchFamily="18" charset="0"/>
                            </a:rPr>
                            <m:t>𝜇</m:t>
                          </m:r>
                        </m:e>
                        <m:sub>
                          <m:r>
                            <a:rPr lang="en-GB" sz="1800" i="1">
                              <a:solidFill>
                                <a:schemeClr val="tx1"/>
                              </a:solidFill>
                              <a:latin typeface="Cambria Math" panose="02040503050406030204" pitchFamily="18" charset="0"/>
                            </a:rPr>
                            <m:t>𝑑</m:t>
                          </m:r>
                        </m:sub>
                      </m:sSub>
                      <m:r>
                        <a:rPr lang="en-GB" sz="1800" i="0">
                          <a:solidFill>
                            <a:schemeClr val="tx1"/>
                          </a:solidFill>
                          <a:latin typeface="Cambria Math" panose="02040503050406030204" pitchFamily="18" charset="0"/>
                        </a:rPr>
                        <m:t>=</m:t>
                      </m:r>
                      <m:d>
                        <m:dPr>
                          <m:begChr m:val="["/>
                          <m:endChr m:val="]"/>
                          <m:ctrlPr>
                            <a:rPr lang="en-GB" sz="1800" i="1">
                              <a:solidFill>
                                <a:schemeClr val="tx1"/>
                              </a:solidFill>
                              <a:latin typeface="Cambria Math" panose="02040503050406030204" pitchFamily="18" charset="0"/>
                            </a:rPr>
                          </m:ctrlPr>
                        </m:dPr>
                        <m:e>
                          <m:eqArr>
                            <m:eqArrPr>
                              <m:ctrlPr>
                                <a:rPr lang="en-GB" sz="1800" i="1">
                                  <a:solidFill>
                                    <a:schemeClr val="tx1"/>
                                  </a:solidFill>
                                  <a:latin typeface="Cambria Math" panose="02040503050406030204" pitchFamily="18" charset="0"/>
                                </a:rPr>
                              </m:ctrlPr>
                            </m:eqArrPr>
                            <m:e>
                              <m:m>
                                <m:mPr>
                                  <m:plcHide m:val="on"/>
                                  <m:mcs>
                                    <m:mc>
                                      <m:mcPr>
                                        <m:count m:val="1"/>
                                        <m:mcJc m:val="center"/>
                                      </m:mcPr>
                                    </m:mc>
                                  </m:mcs>
                                  <m:ctrlPr>
                                    <a:rPr lang="en-GB" sz="1800" i="1">
                                      <a:solidFill>
                                        <a:schemeClr val="tx1"/>
                                      </a:solidFill>
                                      <a:latin typeface="Cambria Math" panose="02040503050406030204" pitchFamily="18" charset="0"/>
                                    </a:rPr>
                                  </m:ctrlPr>
                                </m:mPr>
                                <m:mr>
                                  <m:e>
                                    <m:r>
                                      <a:rPr lang="en-GB" sz="1800" i="1">
                                        <a:solidFill>
                                          <a:schemeClr val="tx1"/>
                                        </a:solidFill>
                                        <a:latin typeface="Cambria Math" panose="02040503050406030204" pitchFamily="18" charset="0"/>
                                      </a:rPr>
                                      <m:t>𝜇</m:t>
                                    </m:r>
                                    <m:r>
                                      <a:rPr lang="en-GB" sz="1800" i="1">
                                        <a:solidFill>
                                          <a:schemeClr val="tx1"/>
                                        </a:solidFill>
                                        <a:latin typeface="Cambria Math" panose="02040503050406030204" pitchFamily="18" charset="0"/>
                                      </a:rPr>
                                      <m:t>𝑥</m:t>
                                    </m:r>
                                  </m:e>
                                </m:mr>
                                <m:mr>
                                  <m:e>
                                    <m:sSub>
                                      <m:sSubPr>
                                        <m:ctrlPr>
                                          <a:rPr lang="en-GB" sz="1800" i="1">
                                            <a:solidFill>
                                              <a:schemeClr val="tx1"/>
                                            </a:solidFill>
                                            <a:latin typeface="Cambria Math" panose="02040503050406030204" pitchFamily="18" charset="0"/>
                                          </a:rPr>
                                        </m:ctrlPr>
                                      </m:sSubPr>
                                      <m:e>
                                        <m:r>
                                          <a:rPr lang="en-GB" sz="1800" i="1">
                                            <a:solidFill>
                                              <a:schemeClr val="tx1"/>
                                            </a:solidFill>
                                            <a:latin typeface="Cambria Math" panose="02040503050406030204" pitchFamily="18" charset="0"/>
                                          </a:rPr>
                                          <m:t>𝜇</m:t>
                                        </m:r>
                                      </m:e>
                                      <m:sub>
                                        <m:r>
                                          <a:rPr lang="en-GB" sz="1800" i="1">
                                            <a:solidFill>
                                              <a:schemeClr val="tx1"/>
                                            </a:solidFill>
                                            <a:latin typeface="Cambria Math" panose="02040503050406030204" pitchFamily="18" charset="0"/>
                                          </a:rPr>
                                          <m:t>𝑦</m:t>
                                        </m:r>
                                      </m:sub>
                                    </m:sSub>
                                  </m:e>
                                </m:mr>
                                <m:mr>
                                  <m:e/>
                                </m:mr>
                              </m:m>
                            </m:e>
                            <m:e>
                              <m:sSub>
                                <m:sSubPr>
                                  <m:ctrlPr>
                                    <a:rPr lang="en-GB" sz="1800" i="1" smtClean="0">
                                      <a:solidFill>
                                        <a:schemeClr val="tx1"/>
                                      </a:solidFill>
                                      <a:latin typeface="Cambria Math" panose="02040503050406030204" pitchFamily="18" charset="0"/>
                                    </a:rPr>
                                  </m:ctrlPr>
                                </m:sSubPr>
                                <m:e>
                                  <m:r>
                                    <a:rPr lang="en-GB" sz="1800" i="1">
                                      <a:solidFill>
                                        <a:schemeClr val="tx1"/>
                                      </a:solidFill>
                                      <a:latin typeface="Cambria Math" panose="02040503050406030204" pitchFamily="18" charset="0"/>
                                    </a:rPr>
                                    <m:t>𝜇</m:t>
                                  </m:r>
                                </m:e>
                                <m:sub>
                                  <m:r>
                                    <a:rPr lang="it-IT" sz="1800" b="0" i="1" smtClean="0">
                                      <a:solidFill>
                                        <a:schemeClr val="tx1"/>
                                      </a:solidFill>
                                      <a:latin typeface="Cambria Math" panose="02040503050406030204" pitchFamily="18" charset="0"/>
                                    </a:rPr>
                                    <m:t>𝑧</m:t>
                                  </m:r>
                                </m:sub>
                              </m:sSub>
                            </m:e>
                          </m:eqArr>
                        </m:e>
                      </m:d>
                      <m:r>
                        <a:rPr lang="it-IT" sz="1800" b="0" i="1" smtClean="0">
                          <a:solidFill>
                            <a:schemeClr val="tx1"/>
                          </a:solidFill>
                          <a:latin typeface="Cambria Math" panose="02040503050406030204" pitchFamily="18" charset="0"/>
                        </a:rPr>
                        <m:t>=</m:t>
                      </m:r>
                      <m:r>
                        <a:rPr lang="en-GB" sz="1800" dirty="0" smtClean="0">
                          <a:solidFill>
                            <a:schemeClr val="tx1"/>
                          </a:solidFill>
                          <a:latin typeface="Cambria Math" panose="02040503050406030204" pitchFamily="18" charset="0"/>
                        </a:rPr>
                        <m:t>−</m:t>
                      </m:r>
                      <m:sSub>
                        <m:sSubPr>
                          <m:ctrlPr>
                            <a:rPr lang="en-GB" sz="1800" i="1" dirty="0">
                              <a:solidFill>
                                <a:schemeClr val="tx1"/>
                              </a:solidFill>
                              <a:latin typeface="Cambria Math" panose="02040503050406030204" pitchFamily="18" charset="0"/>
                            </a:rPr>
                          </m:ctrlPr>
                        </m:sSubPr>
                        <m:e>
                          <m:r>
                            <a:rPr lang="en-GB" sz="1800" i="1" dirty="0">
                              <a:solidFill>
                                <a:schemeClr val="tx1"/>
                              </a:solidFill>
                              <a:latin typeface="Cambria Math" panose="02040503050406030204" pitchFamily="18" charset="0"/>
                            </a:rPr>
                            <m:t>𝐾</m:t>
                          </m:r>
                        </m:e>
                        <m:sub>
                          <m:r>
                            <a:rPr lang="en-GB" sz="1800" i="1" dirty="0">
                              <a:solidFill>
                                <a:schemeClr val="tx1"/>
                              </a:solidFill>
                              <a:latin typeface="Cambria Math" panose="02040503050406030204" pitchFamily="18" charset="0"/>
                            </a:rPr>
                            <m:t>𝑑</m:t>
                          </m:r>
                        </m:sub>
                      </m:sSub>
                      <m:sSub>
                        <m:sSubPr>
                          <m:ctrlPr>
                            <a:rPr lang="en-GB" sz="1800" i="1" dirty="0">
                              <a:solidFill>
                                <a:schemeClr val="tx1"/>
                              </a:solidFill>
                              <a:latin typeface="Cambria Math" panose="02040503050406030204" pitchFamily="18" charset="0"/>
                            </a:rPr>
                          </m:ctrlPr>
                        </m:sSubPr>
                        <m:e>
                          <m:acc>
                            <m:accPr>
                              <m:chr m:val="̇"/>
                              <m:ctrlPr>
                                <a:rPr lang="en-GB" sz="1800" i="1" dirty="0">
                                  <a:solidFill>
                                    <a:schemeClr val="tx1"/>
                                  </a:solidFill>
                                  <a:latin typeface="Cambria Math" panose="02040503050406030204" pitchFamily="18" charset="0"/>
                                </a:rPr>
                              </m:ctrlPr>
                            </m:accPr>
                            <m:e>
                              <m:r>
                                <a:rPr lang="en-GB" sz="1800" i="1" dirty="0">
                                  <a:solidFill>
                                    <a:schemeClr val="tx1"/>
                                  </a:solidFill>
                                  <a:latin typeface="Cambria Math" panose="02040503050406030204" pitchFamily="18" charset="0"/>
                                </a:rPr>
                                <m:t>𝑒</m:t>
                              </m:r>
                            </m:e>
                          </m:acc>
                        </m:e>
                        <m:sub>
                          <m:r>
                            <a:rPr lang="en-GB" sz="1800" i="1" dirty="0">
                              <a:solidFill>
                                <a:schemeClr val="tx1"/>
                              </a:solidFill>
                              <a:latin typeface="Cambria Math" panose="02040503050406030204" pitchFamily="18" charset="0"/>
                            </a:rPr>
                            <m:t>𝑝</m:t>
                          </m:r>
                        </m:sub>
                      </m:sSub>
                      <m:r>
                        <a:rPr lang="en-GB" sz="1800" i="0" dirty="0">
                          <a:solidFill>
                            <a:schemeClr val="tx1"/>
                          </a:solidFill>
                          <a:latin typeface="Cambria Math" panose="02040503050406030204" pitchFamily="18" charset="0"/>
                        </a:rPr>
                        <m:t>−</m:t>
                      </m:r>
                      <m:sSub>
                        <m:sSubPr>
                          <m:ctrlPr>
                            <a:rPr lang="en-GB" sz="1800" i="1" dirty="0">
                              <a:solidFill>
                                <a:schemeClr val="tx1"/>
                              </a:solidFill>
                              <a:latin typeface="Cambria Math" panose="02040503050406030204" pitchFamily="18" charset="0"/>
                            </a:rPr>
                          </m:ctrlPr>
                        </m:sSubPr>
                        <m:e>
                          <m:r>
                            <a:rPr lang="it-IT" sz="1800" b="0" i="1" dirty="0" smtClean="0">
                              <a:solidFill>
                                <a:schemeClr val="tx1"/>
                              </a:solidFill>
                              <a:latin typeface="Cambria Math" panose="02040503050406030204" pitchFamily="18" charset="0"/>
                            </a:rPr>
                            <m:t>𝐾</m:t>
                          </m:r>
                        </m:e>
                        <m:sub>
                          <m:r>
                            <a:rPr lang="en-GB" sz="1800" i="1" dirty="0">
                              <a:solidFill>
                                <a:schemeClr val="tx1"/>
                              </a:solidFill>
                              <a:latin typeface="Cambria Math" panose="02040503050406030204" pitchFamily="18" charset="0"/>
                            </a:rPr>
                            <m:t>𝑝</m:t>
                          </m:r>
                        </m:sub>
                      </m:sSub>
                      <m:sSub>
                        <m:sSubPr>
                          <m:ctrlPr>
                            <a:rPr lang="en-GB" sz="1800" i="1" dirty="0">
                              <a:solidFill>
                                <a:schemeClr val="tx1"/>
                              </a:solidFill>
                              <a:latin typeface="Cambria Math" panose="02040503050406030204" pitchFamily="18" charset="0"/>
                            </a:rPr>
                          </m:ctrlPr>
                        </m:sSubPr>
                        <m:e>
                          <m:r>
                            <a:rPr lang="en-GB" sz="1800" i="1" dirty="0">
                              <a:solidFill>
                                <a:schemeClr val="tx1"/>
                              </a:solidFill>
                              <a:latin typeface="Cambria Math" panose="02040503050406030204" pitchFamily="18" charset="0"/>
                            </a:rPr>
                            <m:t>𝑒</m:t>
                          </m:r>
                        </m:e>
                        <m:sub>
                          <m:r>
                            <a:rPr lang="en-GB" sz="1800" i="1" dirty="0">
                              <a:solidFill>
                                <a:schemeClr val="tx1"/>
                              </a:solidFill>
                              <a:latin typeface="Cambria Math" panose="02040503050406030204" pitchFamily="18" charset="0"/>
                            </a:rPr>
                            <m:t>𝑝</m:t>
                          </m:r>
                        </m:sub>
                      </m:sSub>
                      <m:r>
                        <a:rPr lang="en-GB" sz="1800" i="0" dirty="0">
                          <a:solidFill>
                            <a:schemeClr val="tx1"/>
                          </a:solidFill>
                          <a:latin typeface="Cambria Math" panose="02040503050406030204" pitchFamily="18" charset="0"/>
                        </a:rPr>
                        <m:t>+</m:t>
                      </m:r>
                      <m:sSub>
                        <m:sSubPr>
                          <m:ctrlPr>
                            <a:rPr lang="en-GB" sz="1800" i="1" dirty="0">
                              <a:solidFill>
                                <a:schemeClr val="tx1"/>
                              </a:solidFill>
                              <a:latin typeface="Cambria Math" panose="02040503050406030204" pitchFamily="18" charset="0"/>
                            </a:rPr>
                          </m:ctrlPr>
                        </m:sSubPr>
                        <m:e>
                          <m:acc>
                            <m:accPr>
                              <m:chr m:val="̇"/>
                              <m:ctrlPr>
                                <a:rPr lang="en-GB" sz="1800" i="1" dirty="0">
                                  <a:solidFill>
                                    <a:schemeClr val="tx1"/>
                                  </a:solidFill>
                                  <a:latin typeface="Cambria Math" panose="02040503050406030204" pitchFamily="18" charset="0"/>
                                </a:rPr>
                              </m:ctrlPr>
                            </m:accPr>
                            <m:e>
                              <m:r>
                                <a:rPr lang="en-GB" sz="1800" i="1" dirty="0">
                                  <a:solidFill>
                                    <a:schemeClr val="tx1"/>
                                  </a:solidFill>
                                  <a:latin typeface="Cambria Math" panose="02040503050406030204" pitchFamily="18" charset="0"/>
                                </a:rPr>
                                <m:t>𝑝</m:t>
                              </m:r>
                            </m:e>
                          </m:acc>
                        </m:e>
                        <m:sub>
                          <m:r>
                            <a:rPr lang="en-GB" sz="1800" i="1" dirty="0">
                              <a:solidFill>
                                <a:schemeClr val="tx1"/>
                              </a:solidFill>
                              <a:latin typeface="Cambria Math" panose="02040503050406030204" pitchFamily="18" charset="0"/>
                            </a:rPr>
                            <m:t>𝑏𝑑</m:t>
                          </m:r>
                        </m:sub>
                      </m:sSub>
                    </m:oMath>
                  </m:oMathPara>
                </a14:m>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For</a:t>
                </a:r>
                <a:r>
                  <a:rPr lang="en-GB"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1800" i="1" dirty="0" smtClean="0">
                            <a:solidFill>
                              <a:schemeClr val="tx1"/>
                            </a:solidFill>
                            <a:latin typeface="Cambria Math" panose="02040503050406030204" pitchFamily="18" charset="0"/>
                          </a:rPr>
                        </m:ctrlPr>
                      </m:sSubPr>
                      <m:e>
                        <m:r>
                          <a:rPr lang="en-GB" sz="1800" i="1" dirty="0">
                            <a:solidFill>
                              <a:schemeClr val="tx1"/>
                            </a:solidFill>
                            <a:latin typeface="Cambria Math" panose="02040503050406030204" pitchFamily="18" charset="0"/>
                          </a:rPr>
                          <m:t>𝐾</m:t>
                        </m:r>
                      </m:e>
                      <m:sub>
                        <m:r>
                          <a:rPr lang="en-GB" sz="1800" i="1" dirty="0">
                            <a:solidFill>
                              <a:schemeClr val="tx1"/>
                            </a:solidFill>
                            <a:latin typeface="Cambria Math" panose="02040503050406030204" pitchFamily="18" charset="0"/>
                          </a:rPr>
                          <m:t>𝑑</m:t>
                        </m:r>
                      </m:sub>
                    </m:sSub>
                  </m:oMath>
                </a14:m>
                <a:r>
                  <a:rPr lang="en-GB" sz="1800" dirty="0">
                    <a:latin typeface="Times New Roman" panose="02020603050405020304" pitchFamily="18" charset="0"/>
                    <a:cs typeface="Times New Roman" panose="02020603050405020304" pitchFamily="18" charset="0"/>
                  </a:rPr>
                  <a:t>=2.8 and </a:t>
                </a:r>
                <a14:m>
                  <m:oMath xmlns:m="http://schemas.openxmlformats.org/officeDocument/2006/math">
                    <m:sSub>
                      <m:sSubPr>
                        <m:ctrlPr>
                          <a:rPr lang="en-GB" sz="1800" i="1" dirty="0" smtClean="0">
                            <a:solidFill>
                              <a:schemeClr val="tx1"/>
                            </a:solidFill>
                            <a:latin typeface="Cambria Math" panose="02040503050406030204" pitchFamily="18" charset="0"/>
                          </a:rPr>
                        </m:ctrlPr>
                      </m:sSubPr>
                      <m:e>
                        <m:r>
                          <a:rPr lang="it-IT" sz="1800" b="0" i="1" dirty="0" smtClean="0">
                            <a:solidFill>
                              <a:schemeClr val="tx1"/>
                            </a:solidFill>
                            <a:latin typeface="Cambria Math" panose="02040503050406030204" pitchFamily="18" charset="0"/>
                          </a:rPr>
                          <m:t>𝐾</m:t>
                        </m:r>
                      </m:e>
                      <m:sub>
                        <m:r>
                          <a:rPr lang="en-GB" sz="1800" i="1" dirty="0">
                            <a:solidFill>
                              <a:schemeClr val="tx1"/>
                            </a:solidFill>
                            <a:latin typeface="Cambria Math" panose="02040503050406030204" pitchFamily="18" charset="0"/>
                          </a:rPr>
                          <m:t>𝑝</m:t>
                        </m:r>
                      </m:sub>
                    </m:sSub>
                  </m:oMath>
                </a14:m>
                <a:r>
                  <a:rPr lang="en-GB" sz="1800" dirty="0">
                    <a:latin typeface="Times New Roman" panose="02020603050405020304" pitchFamily="18" charset="0"/>
                    <a:cs typeface="Times New Roman" panose="02020603050405020304" pitchFamily="18" charset="0"/>
                  </a:rPr>
                  <a:t>=1.6</a:t>
                </a: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sz="1800" i="1" dirty="0" smtClean="0">
                              <a:solidFill>
                                <a:srgbClr val="836967"/>
                              </a:solidFill>
                              <a:latin typeface="Cambria Math" panose="02040503050406030204" pitchFamily="18" charset="0"/>
                            </a:rPr>
                          </m:ctrlPr>
                        </m:sSubPr>
                        <m:e>
                          <m:r>
                            <a:rPr lang="en-GB" sz="1800" i="1" dirty="0">
                              <a:latin typeface="Cambria Math" panose="02040503050406030204" pitchFamily="18" charset="0"/>
                            </a:rPr>
                            <m:t>𝐷</m:t>
                          </m:r>
                        </m:e>
                        <m:sub>
                          <m:r>
                            <a:rPr lang="en-GB" sz="1800" i="0" dirty="0">
                              <a:latin typeface="Cambria Math" panose="02040503050406030204" pitchFamily="18" charset="0"/>
                            </a:rPr>
                            <m:t>0</m:t>
                          </m:r>
                        </m:sub>
                      </m:sSub>
                      <m:r>
                        <a:rPr lang="it-IT" sz="1800" b="0" i="1" dirty="0" smtClean="0">
                          <a:latin typeface="Cambria Math" panose="02040503050406030204" pitchFamily="18" charset="0"/>
                        </a:rPr>
                        <m:t>=</m:t>
                      </m:r>
                      <m:d>
                        <m:dPr>
                          <m:begChr m:val="["/>
                          <m:endChr m:val="]"/>
                          <m:ctrlPr>
                            <a:rPr lang="it-IT" sz="1800" b="0" i="1" dirty="0" smtClean="0">
                              <a:latin typeface="Cambria Math" panose="02040503050406030204" pitchFamily="18" charset="0"/>
                            </a:rPr>
                          </m:ctrlPr>
                        </m:dPr>
                        <m:e>
                          <m:m>
                            <m:mPr>
                              <m:mcs>
                                <m:mc>
                                  <m:mcPr>
                                    <m:count m:val="3"/>
                                    <m:mcJc m:val="center"/>
                                  </m:mcPr>
                                </m:mc>
                              </m:mcs>
                              <m:ctrlPr>
                                <a:rPr lang="it-IT" sz="1800" b="0" i="1" dirty="0" smtClean="0">
                                  <a:latin typeface="Cambria Math" panose="02040503050406030204" pitchFamily="18" charset="0"/>
                                </a:rPr>
                              </m:ctrlPr>
                            </m:mPr>
                            <m:mr>
                              <m:e>
                                <m:r>
                                  <m:rPr>
                                    <m:brk m:alnAt="7"/>
                                  </m:rPr>
                                  <a:rPr lang="it-IT" sz="1800" b="0" i="1" dirty="0" smtClean="0">
                                    <a:latin typeface="Cambria Math" panose="02040503050406030204" pitchFamily="18" charset="0"/>
                                  </a:rPr>
                                  <m:t>5</m:t>
                                </m:r>
                              </m:e>
                              <m:e>
                                <m:r>
                                  <a:rPr lang="it-IT" sz="1800" b="0" i="1" dirty="0" smtClean="0">
                                    <a:latin typeface="Cambria Math" panose="02040503050406030204" pitchFamily="18" charset="0"/>
                                  </a:rPr>
                                  <m:t>0</m:t>
                                </m:r>
                              </m:e>
                              <m:e>
                                <m:r>
                                  <a:rPr lang="it-IT" sz="1800" b="0" i="1" dirty="0" smtClean="0">
                                    <a:latin typeface="Cambria Math" panose="02040503050406030204" pitchFamily="18" charset="0"/>
                                  </a:rPr>
                                  <m:t>0</m:t>
                                </m:r>
                              </m:e>
                            </m:mr>
                            <m:mr>
                              <m:e>
                                <m:r>
                                  <a:rPr lang="it-IT" sz="1800" b="0" i="1" dirty="0" smtClean="0">
                                    <a:latin typeface="Cambria Math" panose="02040503050406030204" pitchFamily="18" charset="0"/>
                                  </a:rPr>
                                  <m:t>0</m:t>
                                </m:r>
                              </m:e>
                              <m:e>
                                <m:r>
                                  <a:rPr lang="it-IT" sz="1800" b="0" i="1" dirty="0" smtClean="0">
                                    <a:latin typeface="Cambria Math" panose="02040503050406030204" pitchFamily="18" charset="0"/>
                                  </a:rPr>
                                  <m:t>5</m:t>
                                </m:r>
                              </m:e>
                              <m:e>
                                <m:r>
                                  <a:rPr lang="it-IT" sz="1800" b="0" i="1" dirty="0" smtClean="0">
                                    <a:latin typeface="Cambria Math" panose="02040503050406030204" pitchFamily="18" charset="0"/>
                                  </a:rPr>
                                  <m:t>0</m:t>
                                </m:r>
                              </m:e>
                            </m:mr>
                            <m:mr>
                              <m:e>
                                <m:r>
                                  <a:rPr lang="it-IT" sz="1800" b="0" i="1" dirty="0" smtClean="0">
                                    <a:latin typeface="Cambria Math" panose="02040503050406030204" pitchFamily="18" charset="0"/>
                                  </a:rPr>
                                  <m:t>0</m:t>
                                </m:r>
                              </m:e>
                              <m:e>
                                <m:r>
                                  <a:rPr lang="it-IT" sz="1800" b="0" i="1" dirty="0" smtClean="0">
                                    <a:latin typeface="Cambria Math" panose="02040503050406030204" pitchFamily="18" charset="0"/>
                                  </a:rPr>
                                  <m:t>0</m:t>
                                </m:r>
                              </m:e>
                              <m:e>
                                <m:r>
                                  <a:rPr lang="it-IT" sz="1800" b="0" i="1" dirty="0" smtClean="0">
                                    <a:latin typeface="Cambria Math" panose="02040503050406030204" pitchFamily="18" charset="0"/>
                                  </a:rPr>
                                  <m:t>5</m:t>
                                </m:r>
                              </m:e>
                            </m:mr>
                          </m:m>
                        </m:e>
                      </m:d>
                    </m:oMath>
                  </m:oMathPara>
                </a14:m>
                <a:endParaRPr lang="it-IT" sz="1800" b="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GB" sz="1800" i="1" dirty="0" smtClean="0">
                            <a:solidFill>
                              <a:srgbClr val="836967"/>
                            </a:solidFill>
                            <a:latin typeface="Cambria Math" panose="02040503050406030204" pitchFamily="18" charset="0"/>
                          </a:rPr>
                        </m:ctrlPr>
                      </m:sSubPr>
                      <m:e>
                        <m:r>
                          <a:rPr lang="en-GB" sz="1800" i="1" dirty="0">
                            <a:latin typeface="Cambria Math" panose="02040503050406030204" pitchFamily="18" charset="0"/>
                          </a:rPr>
                          <m:t>𝐾</m:t>
                        </m:r>
                      </m:e>
                      <m:sub>
                        <m:r>
                          <a:rPr lang="en-GB" sz="1800" i="0" dirty="0">
                            <a:latin typeface="Cambria Math" panose="02040503050406030204" pitchFamily="18" charset="0"/>
                          </a:rPr>
                          <m:t>0</m:t>
                        </m:r>
                      </m:sub>
                    </m:sSub>
                  </m:oMath>
                </a14:m>
                <a:r>
                  <a:rPr lang="en-GB" sz="1800" dirty="0">
                    <a:latin typeface="Times New Roman" panose="02020603050405020304" pitchFamily="18" charset="0"/>
                    <a:cs typeface="Times New Roman" panose="02020603050405020304" pitchFamily="18" charset="0"/>
                  </a:rPr>
                  <a:t>=</a:t>
                </a:r>
                <a:r>
                  <a:rPr lang="el-GR" sz="1800" dirty="0">
                    <a:latin typeface="Times New Roman" panose="02020603050405020304" pitchFamily="18" charset="0"/>
                    <a:cs typeface="Times New Roman" panose="02020603050405020304" pitchFamily="18" charset="0"/>
                  </a:rPr>
                  <a:t>σ</a:t>
                </a:r>
                <a:r>
                  <a:rPr lang="en-GB" sz="1800" dirty="0">
                    <a:solidFill>
                      <a:srgbClr val="83696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GB" sz="1800" i="1" dirty="0" smtClean="0">
                            <a:solidFill>
                              <a:srgbClr val="836967"/>
                            </a:solidFill>
                            <a:latin typeface="Cambria Math" panose="02040503050406030204" pitchFamily="18" charset="0"/>
                          </a:rPr>
                        </m:ctrlPr>
                      </m:sSubPr>
                      <m:e>
                        <m:r>
                          <a:rPr lang="en-GB" sz="1800" i="1" dirty="0">
                            <a:latin typeface="Cambria Math" panose="02040503050406030204" pitchFamily="18" charset="0"/>
                          </a:rPr>
                          <m:t>𝐷</m:t>
                        </m:r>
                      </m:e>
                      <m:sub>
                        <m:r>
                          <a:rPr lang="en-GB" sz="1800" i="0" dirty="0">
                            <a:latin typeface="Cambria Math" panose="02040503050406030204" pitchFamily="18" charset="0"/>
                          </a:rPr>
                          <m:t>0</m:t>
                        </m:r>
                      </m:sub>
                    </m:sSub>
                  </m:oMath>
                </a14:m>
                <a:endParaRPr lang="en-GB" sz="1800" dirty="0">
                  <a:latin typeface="Times New Roman" panose="02020603050405020304" pitchFamily="18" charset="0"/>
                  <a:cs typeface="Times New Roman" panose="02020603050405020304" pitchFamily="18" charset="0"/>
                </a:endParaRPr>
              </a:p>
              <a:p>
                <a:pPr marL="0" indent="0">
                  <a:buNone/>
                </a:pPr>
                <a:endParaRPr lang="en-GB" sz="2800" dirty="0">
                  <a:solidFill>
                    <a:schemeClr val="tx1"/>
                  </a:solidFill>
                  <a:latin typeface="Cambria Math" panose="02040503050406030204" pitchFamily="18" charset="0"/>
                </a:endParaRPr>
              </a:p>
            </p:txBody>
          </p:sp>
        </mc:Choice>
        <mc:Fallback xmlns="">
          <p:sp>
            <p:nvSpPr>
              <p:cNvPr id="6" name="CasellaDiTesto 5">
                <a:extLst>
                  <a:ext uri="{FF2B5EF4-FFF2-40B4-BE49-F238E27FC236}">
                    <a16:creationId xmlns:a16="http://schemas.microsoft.com/office/drawing/2014/main" id="{A8021C96-8E54-DA26-9564-0D589BADD37C}"/>
                  </a:ext>
                </a:extLst>
              </p:cNvPr>
              <p:cNvSpPr txBox="1">
                <a:spLocks noRot="1" noChangeAspect="1" noMove="1" noResize="1" noEditPoints="1" noAdjustHandles="1" noChangeArrowheads="1" noChangeShapeType="1" noTextEdit="1"/>
              </p:cNvSpPr>
              <p:nvPr/>
            </p:nvSpPr>
            <p:spPr>
              <a:xfrm>
                <a:off x="-30210" y="-205207"/>
                <a:ext cx="9144000" cy="6975179"/>
              </a:xfrm>
              <a:prstGeom prst="rect">
                <a:avLst/>
              </a:prstGeom>
              <a:blipFill>
                <a:blip r:embed="rId4"/>
                <a:stretch>
                  <a:fillRect l="-533"/>
                </a:stretch>
              </a:blipFill>
            </p:spPr>
            <p:txBody>
              <a:bodyPr/>
              <a:lstStyle/>
              <a:p>
                <a:r>
                  <a:rPr lang="en-GB">
                    <a:noFill/>
                  </a:rPr>
                  <a:t> </a:t>
                </a:r>
              </a:p>
            </p:txBody>
          </p:sp>
        </mc:Fallback>
      </mc:AlternateContent>
      <p:sp>
        <p:nvSpPr>
          <p:cNvPr id="7" name="Rettangolo 6">
            <a:extLst>
              <a:ext uri="{FF2B5EF4-FFF2-40B4-BE49-F238E27FC236}">
                <a16:creationId xmlns:a16="http://schemas.microsoft.com/office/drawing/2014/main" id="{2A715247-D427-4C40-B455-D8785BAFE36C}"/>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15</a:t>
            </a:r>
          </a:p>
        </p:txBody>
      </p:sp>
    </p:spTree>
    <p:extLst>
      <p:ext uri="{BB962C8B-B14F-4D97-AF65-F5344CB8AC3E}">
        <p14:creationId xmlns:p14="http://schemas.microsoft.com/office/powerpoint/2010/main" val="2504740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5A96B4DA-2572-11E7-6A6C-D9EADBAB0072}"/>
                  </a:ext>
                </a:extLst>
              </p:cNvPr>
              <p:cNvSpPr txBox="1"/>
              <p:nvPr/>
            </p:nvSpPr>
            <p:spPr>
              <a:xfrm>
                <a:off x="0" y="15104"/>
                <a:ext cx="9113790" cy="6186309"/>
              </a:xfrm>
              <a:prstGeom prst="rect">
                <a:avLst/>
              </a:prstGeom>
              <a:noFill/>
            </p:spPr>
            <p:txBody>
              <a:bodyPr wrap="square">
                <a:spAutoFit/>
              </a:bodyPr>
              <a:lstStyle/>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r>
                  <a:rPr lang="el-GR" sz="1800" dirty="0">
                    <a:latin typeface="Times New Roman" panose="02020603050405020304" pitchFamily="18" charset="0"/>
                    <a:cs typeface="Times New Roman" panose="02020603050405020304" pitchFamily="18" charset="0"/>
                  </a:rPr>
                  <a:t>σ</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represents</a:t>
                </a:r>
                <a:r>
                  <a:rPr lang="it-IT" sz="1800" dirty="0">
                    <a:latin typeface="Times New Roman" panose="02020603050405020304" pitchFamily="18" charset="0"/>
                    <a:cs typeface="Times New Roman" panose="02020603050405020304" pitchFamily="18" charset="0"/>
                  </a:rPr>
                  <a:t> the </a:t>
                </a:r>
                <a:r>
                  <a:rPr lang="it-IT" sz="1800" dirty="0" err="1">
                    <a:latin typeface="Times New Roman" panose="02020603050405020304" pitchFamily="18" charset="0"/>
                    <a:cs typeface="Times New Roman" panose="02020603050405020304" pitchFamily="18" charset="0"/>
                  </a:rPr>
                  <a:t>coupling</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paramenter</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It</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is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relevant</a:t>
                </a:r>
                <a:r>
                  <a:rPr lang="it-IT" sz="1800" dirty="0">
                    <a:latin typeface="Times New Roman" panose="02020603050405020304" pitchFamily="18" charset="0"/>
                    <a:cs typeface="Times New Roman" panose="02020603050405020304" pitchFamily="18" charset="0"/>
                  </a:rPr>
                  <a:t> in the </a:t>
                </a:r>
                <a:r>
                  <a:rPr lang="it-IT" sz="1800" dirty="0" err="1">
                    <a:latin typeface="Times New Roman" panose="02020603050405020304" pitchFamily="18" charset="0"/>
                    <a:cs typeface="Times New Roman" panose="02020603050405020304" pitchFamily="18" charset="0"/>
                  </a:rPr>
                  <a:t>trajectory</a:t>
                </a:r>
                <a:r>
                  <a:rPr lang="it-IT" sz="1800" dirty="0">
                    <a:latin typeface="Times New Roman" panose="02020603050405020304" pitchFamily="18" charset="0"/>
                    <a:cs typeface="Times New Roman" panose="02020603050405020304" pitchFamily="18" charset="0"/>
                  </a:rPr>
                  <a:t> tracking </a:t>
                </a:r>
                <a:r>
                  <a:rPr lang="it-IT" sz="1800" dirty="0" err="1">
                    <a:latin typeface="Times New Roman" panose="02020603050405020304" pitchFamily="18" charset="0"/>
                    <a:cs typeface="Times New Roman" panose="02020603050405020304" pitchFamily="18" charset="0"/>
                  </a:rPr>
                  <a:t>problem</a:t>
                </a:r>
                <a:r>
                  <a:rPr lang="it-IT" sz="1800" dirty="0">
                    <a:latin typeface="Times New Roman" panose="02020603050405020304" pitchFamily="18" charset="0"/>
                    <a:cs typeface="Times New Roman" panose="02020603050405020304" pitchFamily="18" charset="0"/>
                  </a:rPr>
                  <a:t>.</a:t>
                </a:r>
              </a:p>
              <a:p>
                <a:pPr marL="0" indent="0">
                  <a:buNone/>
                </a:pP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It</a:t>
                </a:r>
                <a:r>
                  <a:rPr lang="it-IT" sz="1800" dirty="0">
                    <a:latin typeface="Times New Roman" panose="02020603050405020304" pitchFamily="18" charset="0"/>
                    <a:cs typeface="Times New Roman" panose="02020603050405020304" pitchFamily="18" charset="0"/>
                  </a:rPr>
                  <a:t> must be </a:t>
                </a:r>
                <a:r>
                  <a:rPr lang="it-IT" sz="1800" dirty="0" err="1">
                    <a:latin typeface="Times New Roman" panose="02020603050405020304" pitchFamily="18" charset="0"/>
                    <a:cs typeface="Times New Roman" panose="02020603050405020304" pitchFamily="18" charset="0"/>
                  </a:rPr>
                  <a:t>assumed</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as</a:t>
                </a:r>
                <a:r>
                  <a:rPr lang="it-IT" sz="1800" dirty="0">
                    <a:latin typeface="Times New Roman" panose="02020603050405020304" pitchFamily="18" charset="0"/>
                    <a:cs typeface="Times New Roman" panose="02020603050405020304" pitchFamily="18" charset="0"/>
                  </a:rPr>
                  <a:t> positive. High </a:t>
                </a:r>
                <a:r>
                  <a:rPr lang="it-IT" sz="1800" dirty="0" err="1">
                    <a:latin typeface="Times New Roman" panose="02020603050405020304" pitchFamily="18" charset="0"/>
                    <a:cs typeface="Times New Roman" panose="02020603050405020304" pitchFamily="18" charset="0"/>
                  </a:rPr>
                  <a:t>value</a:t>
                </a:r>
                <a:r>
                  <a:rPr lang="it-IT" sz="1800" dirty="0">
                    <a:latin typeface="Times New Roman" panose="02020603050405020304" pitchFamily="18" charset="0"/>
                    <a:cs typeface="Times New Roman" panose="02020603050405020304" pitchFamily="18" charset="0"/>
                  </a:rPr>
                  <a:t> of </a:t>
                </a:r>
                <a:r>
                  <a:rPr lang="it-IT" sz="1800" b="1" dirty="0" err="1">
                    <a:latin typeface="Times New Roman" panose="02020603050405020304" pitchFamily="18" charset="0"/>
                    <a:cs typeface="Times New Roman" panose="02020603050405020304" pitchFamily="18" charset="0"/>
                  </a:rPr>
                  <a:t>coupling</a:t>
                </a:r>
                <a:r>
                  <a:rPr lang="it-IT" sz="1800" b="1" dirty="0">
                    <a:latin typeface="Times New Roman" panose="02020603050405020304" pitchFamily="18" charset="0"/>
                    <a:cs typeface="Times New Roman" panose="02020603050405020304" pitchFamily="18" charset="0"/>
                  </a:rPr>
                  <a:t> </a:t>
                </a:r>
                <a:r>
                  <a:rPr lang="it-IT" sz="1800" b="1" dirty="0" err="1">
                    <a:latin typeface="Times New Roman" panose="02020603050405020304" pitchFamily="18" charset="0"/>
                    <a:cs typeface="Times New Roman" panose="02020603050405020304" pitchFamily="18" charset="0"/>
                  </a:rPr>
                  <a:t>parameter</a:t>
                </a:r>
                <a:r>
                  <a:rPr lang="it-IT" sz="1800" b="1"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allows</a:t>
                </a:r>
                <a:r>
                  <a:rPr lang="it-IT" sz="1800" dirty="0">
                    <a:latin typeface="Times New Roman" panose="02020603050405020304" pitchFamily="18" charset="0"/>
                    <a:cs typeface="Times New Roman" panose="02020603050405020304" pitchFamily="18" charset="0"/>
                  </a:rPr>
                  <a:t> to </a:t>
                </a:r>
                <a:r>
                  <a:rPr lang="it-IT" sz="1800" dirty="0" err="1">
                    <a:latin typeface="Times New Roman" panose="02020603050405020304" pitchFamily="18" charset="0"/>
                    <a:cs typeface="Times New Roman" panose="02020603050405020304" pitchFamily="18" charset="0"/>
                  </a:rPr>
                  <a:t>avoid</a:t>
                </a:r>
                <a:r>
                  <a:rPr lang="it-IT" sz="1800" dirty="0">
                    <a:latin typeface="Times New Roman" panose="02020603050405020304" pitchFamily="18" charset="0"/>
                    <a:cs typeface="Times New Roman" panose="02020603050405020304" pitchFamily="18" charset="0"/>
                  </a:rPr>
                  <a:t> the robot </a:t>
                </a:r>
                <a:r>
                  <a:rPr lang="it-IT" sz="1800" dirty="0" err="1">
                    <a:latin typeface="Times New Roman" panose="02020603050405020304" pitchFamily="18" charset="0"/>
                    <a:cs typeface="Times New Roman" panose="02020603050405020304" pitchFamily="18" charset="0"/>
                  </a:rPr>
                  <a:t>vibration</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It</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is</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chosen</a:t>
                </a:r>
                <a:r>
                  <a:rPr lang="it-IT" sz="1800" dirty="0">
                    <a:latin typeface="Times New Roman" panose="02020603050405020304" pitchFamily="18" charset="0"/>
                    <a:cs typeface="Times New Roman" panose="02020603050405020304" pitchFamily="18" charset="0"/>
                  </a:rPr>
                  <a:t> </a:t>
                </a:r>
                <a:r>
                  <a:rPr lang="it-IT" sz="1800" dirty="0" err="1">
                    <a:latin typeface="Times New Roman" panose="02020603050405020304" pitchFamily="18" charset="0"/>
                    <a:cs typeface="Times New Roman" panose="02020603050405020304" pitchFamily="18" charset="0"/>
                  </a:rPr>
                  <a:t>equal</a:t>
                </a:r>
                <a:r>
                  <a:rPr lang="it-IT" sz="1800" dirty="0">
                    <a:latin typeface="Times New Roman" panose="02020603050405020304" pitchFamily="18" charset="0"/>
                    <a:cs typeface="Times New Roman" panose="02020603050405020304" pitchFamily="18" charset="0"/>
                  </a:rPr>
                  <a:t> to </a:t>
                </a:r>
                <a:r>
                  <a:rPr lang="it-IT" sz="1800" b="1" dirty="0">
                    <a:latin typeface="Times New Roman" panose="02020603050405020304" pitchFamily="18" charset="0"/>
                    <a:cs typeface="Times New Roman" panose="02020603050405020304" pitchFamily="18" charset="0"/>
                  </a:rPr>
                  <a:t>100</a:t>
                </a:r>
                <a:r>
                  <a:rPr lang="it-IT" sz="1800" dirty="0">
                    <a:latin typeface="Times New Roman" panose="02020603050405020304" pitchFamily="18" charset="0"/>
                    <a:cs typeface="Times New Roman" panose="02020603050405020304" pitchFamily="18" charset="0"/>
                  </a:rPr>
                  <a:t> in the </a:t>
                </a:r>
                <a:r>
                  <a:rPr lang="it-IT" sz="1800" dirty="0" err="1">
                    <a:latin typeface="Times New Roman" panose="02020603050405020304" pitchFamily="18" charset="0"/>
                    <a:cs typeface="Times New Roman" panose="02020603050405020304" pitchFamily="18" charset="0"/>
                  </a:rPr>
                  <a:t>current</a:t>
                </a:r>
                <a:r>
                  <a:rPr lang="it-IT" sz="1800" dirty="0">
                    <a:latin typeface="Times New Roman" panose="02020603050405020304" pitchFamily="18" charset="0"/>
                    <a:cs typeface="Times New Roman" panose="02020603050405020304" pitchFamily="18" charset="0"/>
                  </a:rPr>
                  <a:t> project.</a:t>
                </a:r>
                <a:endParaRPr lang="it-IT"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 Passivity Based Control allows to obtain good results which satisfy the trajectory tracking task. The absence of an estimator does not prevent successful results , also applying the following external disturbances:</a:t>
                </a:r>
              </a:p>
              <a:p>
                <a:pPr marL="0" indent="0">
                  <a:buNone/>
                </a:pPr>
                <a14:m>
                  <m:oMathPara xmlns:m="http://schemas.openxmlformats.org/officeDocument/2006/math">
                    <m:oMathParaPr>
                      <m:jc m:val="centerGroup"/>
                    </m:oMathParaPr>
                    <m:oMath xmlns:m="http://schemas.openxmlformats.org/officeDocument/2006/math">
                      <m:sSub>
                        <m:sSubPr>
                          <m:ctrlPr>
                            <a:rPr lang="en-US" sz="1800" i="1" dirty="0" smtClean="0">
                              <a:solidFill>
                                <a:srgbClr val="836967"/>
                              </a:solidFill>
                              <a:latin typeface="Cambria Math" panose="02040503050406030204" pitchFamily="18" charset="0"/>
                            </a:rPr>
                          </m:ctrlPr>
                        </m:sSubPr>
                        <m:e>
                          <m:r>
                            <a:rPr lang="en-US" sz="1800" i="0" dirty="0" smtClean="0">
                              <a:latin typeface="Cambria Math" panose="02040503050406030204" pitchFamily="18" charset="0"/>
                            </a:rPr>
                            <m:t>𝑓</m:t>
                          </m:r>
                        </m:e>
                        <m:sub>
                          <m:r>
                            <a:rPr lang="en-US" sz="1800" i="0" dirty="0" smtClean="0">
                              <a:latin typeface="Cambria Math" panose="02040503050406030204" pitchFamily="18" charset="0"/>
                            </a:rPr>
                            <m:t>𝑒</m:t>
                          </m:r>
                        </m:sub>
                      </m:sSub>
                      <m:r>
                        <a:rPr lang="en-US" sz="1800" i="0" dirty="0" smtClean="0">
                          <a:latin typeface="Cambria Math" panose="02040503050406030204" pitchFamily="18" charset="0"/>
                        </a:rPr>
                        <m:t>=</m:t>
                      </m:r>
                      <m:d>
                        <m:dPr>
                          <m:ctrlPr>
                            <a:rPr lang="en-US" sz="1800" i="1" dirty="0" smtClean="0">
                              <a:solidFill>
                                <a:srgbClr val="836967"/>
                              </a:solidFill>
                              <a:latin typeface="Cambria Math" panose="02040503050406030204" pitchFamily="18" charset="0"/>
                            </a:rPr>
                          </m:ctrlPr>
                        </m:dPr>
                        <m:e>
                          <m:r>
                            <a:rPr lang="en-US" sz="1800" i="0" dirty="0" smtClean="0">
                              <a:latin typeface="Cambria Math" panose="02040503050406030204" pitchFamily="18" charset="0"/>
                            </a:rPr>
                            <m:t>1,3,5</m:t>
                          </m:r>
                        </m:e>
                      </m:d>
                      <m:r>
                        <a:rPr lang="en-US" sz="1800" i="1" dirty="0" smtClean="0">
                          <a:latin typeface="Cambria Math" panose="02040503050406030204" pitchFamily="18" charset="0"/>
                        </a:rPr>
                        <m:t>𝑁</m:t>
                      </m:r>
                    </m:oMath>
                  </m:oMathPara>
                </a14:m>
                <a:endParaRPr lang="en-US" sz="180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dirty="0" smtClean="0">
                              <a:solidFill>
                                <a:srgbClr val="836967"/>
                              </a:solidFill>
                              <a:latin typeface="Cambria Math" panose="02040503050406030204" pitchFamily="18" charset="0"/>
                            </a:rPr>
                          </m:ctrlPr>
                        </m:sSubPr>
                        <m:e>
                          <m:r>
                            <a:rPr lang="en-US" sz="1800" i="1" dirty="0" smtClean="0">
                              <a:latin typeface="Cambria Math" panose="02040503050406030204" pitchFamily="18" charset="0"/>
                            </a:rPr>
                            <m:t>𝜏</m:t>
                          </m:r>
                        </m:e>
                        <m:sub>
                          <m:r>
                            <a:rPr lang="en-US" sz="1800" i="1" dirty="0" smtClean="0">
                              <a:latin typeface="Cambria Math" panose="02040503050406030204" pitchFamily="18" charset="0"/>
                            </a:rPr>
                            <m:t>𝑒</m:t>
                          </m:r>
                        </m:sub>
                      </m:sSub>
                      <m:r>
                        <a:rPr lang="en-US" sz="1800" i="0" dirty="0" smtClean="0">
                          <a:latin typeface="Cambria Math" panose="02040503050406030204" pitchFamily="18" charset="0"/>
                        </a:rPr>
                        <m:t>=</m:t>
                      </m:r>
                      <m:d>
                        <m:dPr>
                          <m:ctrlPr>
                            <a:rPr lang="en-US" sz="1800" i="1" dirty="0" smtClean="0">
                              <a:solidFill>
                                <a:srgbClr val="836967"/>
                              </a:solidFill>
                              <a:latin typeface="Cambria Math" panose="02040503050406030204" pitchFamily="18" charset="0"/>
                            </a:rPr>
                          </m:ctrlPr>
                        </m:dPr>
                        <m:e>
                          <m:r>
                            <a:rPr lang="en-US" sz="1800" i="0" dirty="0" smtClean="0">
                              <a:latin typeface="Cambria Math" panose="02040503050406030204" pitchFamily="18" charset="0"/>
                            </a:rPr>
                            <m:t>0.1,</m:t>
                          </m:r>
                          <m:r>
                            <a:rPr lang="it-IT" sz="1800" b="0" i="0" dirty="0" smtClean="0">
                              <a:latin typeface="Cambria Math" panose="02040503050406030204" pitchFamily="18" charset="0"/>
                            </a:rPr>
                            <m:t> </m:t>
                          </m:r>
                          <m:r>
                            <a:rPr lang="en-US" sz="1800" i="0" dirty="0" smtClean="0">
                              <a:latin typeface="Cambria Math" panose="02040503050406030204" pitchFamily="18" charset="0"/>
                            </a:rPr>
                            <m:t>0.1,</m:t>
                          </m:r>
                          <m:r>
                            <a:rPr lang="it-IT" sz="1800" b="0" i="0" dirty="0" smtClean="0">
                              <a:latin typeface="Cambria Math" panose="02040503050406030204" pitchFamily="18" charset="0"/>
                            </a:rPr>
                            <m:t> </m:t>
                          </m:r>
                          <m:r>
                            <a:rPr lang="en-US" sz="1800" i="0" dirty="0" smtClean="0">
                              <a:latin typeface="Cambria Math" panose="02040503050406030204" pitchFamily="18" charset="0"/>
                            </a:rPr>
                            <m:t>1</m:t>
                          </m:r>
                        </m:e>
                      </m:d>
                      <m:r>
                        <a:rPr lang="en-US" sz="1800" i="1" dirty="0" smtClean="0">
                          <a:latin typeface="Cambria Math" panose="02040503050406030204" pitchFamily="18" charset="0"/>
                        </a:rPr>
                        <m:t>𝑁𝑚</m:t>
                      </m:r>
                    </m:oMath>
                  </m:oMathPara>
                </a14:m>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t>The following graphs show the position error and the attitude one with respect to the time</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GB" sz="1800" dirty="0"/>
              </a:p>
              <a:p>
                <a:pPr marL="0" indent="0">
                  <a:buNone/>
                </a:pPr>
                <a:endParaRPr lang="en-GB" dirty="0"/>
              </a:p>
            </p:txBody>
          </p:sp>
        </mc:Choice>
        <mc:Fallback xmlns="">
          <p:sp>
            <p:nvSpPr>
              <p:cNvPr id="6" name="CasellaDiTesto 5">
                <a:extLst>
                  <a:ext uri="{FF2B5EF4-FFF2-40B4-BE49-F238E27FC236}">
                    <a16:creationId xmlns:a16="http://schemas.microsoft.com/office/drawing/2014/main" id="{5A96B4DA-2572-11E7-6A6C-D9EADBAB0072}"/>
                  </a:ext>
                </a:extLst>
              </p:cNvPr>
              <p:cNvSpPr txBox="1">
                <a:spLocks noRot="1" noChangeAspect="1" noMove="1" noResize="1" noEditPoints="1" noAdjustHandles="1" noChangeArrowheads="1" noChangeShapeType="1" noTextEdit="1"/>
              </p:cNvSpPr>
              <p:nvPr/>
            </p:nvSpPr>
            <p:spPr>
              <a:xfrm>
                <a:off x="0" y="15104"/>
                <a:ext cx="9113790" cy="6186309"/>
              </a:xfrm>
              <a:prstGeom prst="rect">
                <a:avLst/>
              </a:prstGeom>
              <a:blipFill>
                <a:blip r:embed="rId4"/>
                <a:stretch>
                  <a:fillRect l="-535"/>
                </a:stretch>
              </a:blipFill>
            </p:spPr>
            <p:txBody>
              <a:bodyPr/>
              <a:lstStyle/>
              <a:p>
                <a:r>
                  <a:rPr lang="en-GB">
                    <a:noFill/>
                  </a:rPr>
                  <a:t> </a:t>
                </a:r>
              </a:p>
            </p:txBody>
          </p:sp>
        </mc:Fallback>
      </mc:AlternateContent>
      <p:pic>
        <p:nvPicPr>
          <p:cNvPr id="7" name="Immagine 6">
            <a:extLst>
              <a:ext uri="{FF2B5EF4-FFF2-40B4-BE49-F238E27FC236}">
                <a16:creationId xmlns:a16="http://schemas.microsoft.com/office/drawing/2014/main" id="{C3F016FC-A0D3-AD7C-C2B1-EA09744CE8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10" y="3429000"/>
            <a:ext cx="4449753" cy="2383055"/>
          </a:xfrm>
          <a:prstGeom prst="rect">
            <a:avLst/>
          </a:prstGeom>
        </p:spPr>
      </p:pic>
      <p:pic>
        <p:nvPicPr>
          <p:cNvPr id="8" name="Segnaposto contenuto 4">
            <a:extLst>
              <a:ext uri="{FF2B5EF4-FFF2-40B4-BE49-F238E27FC236}">
                <a16:creationId xmlns:a16="http://schemas.microsoft.com/office/drawing/2014/main" id="{9347D82F-3D94-97E6-A825-40FFF1E9C2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9963" y="3429000"/>
            <a:ext cx="4641216" cy="2383055"/>
          </a:xfrm>
          <a:prstGeom prst="rect">
            <a:avLst/>
          </a:prstGeom>
        </p:spPr>
      </p:pic>
      <p:sp>
        <p:nvSpPr>
          <p:cNvPr id="9" name="Rettangolo 8">
            <a:extLst>
              <a:ext uri="{FF2B5EF4-FFF2-40B4-BE49-F238E27FC236}">
                <a16:creationId xmlns:a16="http://schemas.microsoft.com/office/drawing/2014/main" id="{5C70A535-A009-4248-B5AD-1C2D9ABD8EB4}"/>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16</a:t>
            </a:r>
          </a:p>
        </p:txBody>
      </p:sp>
    </p:spTree>
    <p:extLst>
      <p:ext uri="{BB962C8B-B14F-4D97-AF65-F5344CB8AC3E}">
        <p14:creationId xmlns:p14="http://schemas.microsoft.com/office/powerpoint/2010/main" val="3940191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Segnaposto contenuto 6">
                <a:extLst>
                  <a:ext uri="{FF2B5EF4-FFF2-40B4-BE49-F238E27FC236}">
                    <a16:creationId xmlns:a16="http://schemas.microsoft.com/office/drawing/2014/main" id="{17C40778-2631-42EF-26D2-7AF551C6A666}"/>
                  </a:ext>
                </a:extLst>
              </p:cNvPr>
              <p:cNvSpPr>
                <a:spLocks noGrp="1"/>
              </p:cNvSpPr>
              <p:nvPr>
                <p:ph idx="1"/>
              </p:nvPr>
            </p:nvSpPr>
            <p:spPr>
              <a:xfrm>
                <a:off x="1" y="0"/>
                <a:ext cx="9113789" cy="6507216"/>
              </a:xfrm>
            </p:spPr>
            <p:txBody>
              <a:bodyPr>
                <a:normAutofit/>
              </a:bodyPr>
              <a:lstStyle/>
              <a:p>
                <a:pPr marL="0" indent="0">
                  <a:buNone/>
                </a:pPr>
                <a:r>
                  <a:rPr lang="en-GB" sz="1800" dirty="0"/>
                  <a:t>Increasing the hight of the external disturbances,</a:t>
                </a:r>
              </a:p>
              <a:p>
                <a:pPr marL="0" indent="0" algn="ctr">
                  <a:buNone/>
                </a:pPr>
                <a14:m>
                  <m:oMath xmlns:m="http://schemas.openxmlformats.org/officeDocument/2006/math">
                    <m:sSub>
                      <m:sSubPr>
                        <m:ctrlPr>
                          <a:rPr lang="en-US" sz="1800" i="1" dirty="0" smtClean="0">
                            <a:solidFill>
                              <a:srgbClr val="836967"/>
                            </a:solidFill>
                            <a:latin typeface="Cambria Math" panose="02040503050406030204" pitchFamily="18" charset="0"/>
                          </a:rPr>
                        </m:ctrlPr>
                      </m:sSubPr>
                      <m:e>
                        <m:r>
                          <a:rPr lang="en-US" sz="1800" i="0" dirty="0" smtClean="0">
                            <a:latin typeface="Cambria Math" panose="02040503050406030204" pitchFamily="18" charset="0"/>
                          </a:rPr>
                          <m:t>𝑓</m:t>
                        </m:r>
                      </m:e>
                      <m:sub>
                        <m:r>
                          <a:rPr lang="en-US" sz="1800" i="0" dirty="0" smtClean="0">
                            <a:latin typeface="Cambria Math" panose="02040503050406030204" pitchFamily="18" charset="0"/>
                          </a:rPr>
                          <m:t>𝑒</m:t>
                        </m:r>
                      </m:sub>
                    </m:sSub>
                    <m:r>
                      <a:rPr lang="en-US" sz="1800" i="0" dirty="0" smtClean="0">
                        <a:latin typeface="Cambria Math" panose="02040503050406030204" pitchFamily="18" charset="0"/>
                      </a:rPr>
                      <m:t>=</m:t>
                    </m:r>
                    <m:d>
                      <m:dPr>
                        <m:ctrlPr>
                          <a:rPr lang="en-US" sz="1800" i="1" dirty="0" smtClean="0">
                            <a:solidFill>
                              <a:srgbClr val="836967"/>
                            </a:solidFill>
                            <a:latin typeface="Cambria Math" panose="02040503050406030204" pitchFamily="18" charset="0"/>
                          </a:rPr>
                        </m:ctrlPr>
                      </m:dPr>
                      <m:e>
                        <m:r>
                          <a:rPr lang="en-US" sz="1800" i="0" dirty="0" smtClean="0">
                            <a:latin typeface="Cambria Math" panose="02040503050406030204" pitchFamily="18" charset="0"/>
                          </a:rPr>
                          <m:t>1</m:t>
                        </m:r>
                        <m:r>
                          <a:rPr lang="it-IT" sz="1800" b="0" i="0" dirty="0" smtClean="0">
                            <a:latin typeface="Cambria Math" panose="02040503050406030204" pitchFamily="18" charset="0"/>
                          </a:rPr>
                          <m:t>0</m:t>
                        </m:r>
                        <m:r>
                          <a:rPr lang="en-US" sz="1800" i="0" dirty="0" smtClean="0">
                            <a:latin typeface="Cambria Math" panose="02040503050406030204" pitchFamily="18" charset="0"/>
                          </a:rPr>
                          <m:t>,30,50</m:t>
                        </m:r>
                      </m:e>
                    </m:d>
                    <m:r>
                      <a:rPr lang="en-US" sz="1800" i="1" dirty="0" smtClean="0">
                        <a:latin typeface="Cambria Math" panose="02040503050406030204" pitchFamily="18" charset="0"/>
                      </a:rPr>
                      <m:t>𝑁</m:t>
                    </m:r>
                  </m:oMath>
                </a14:m>
                <a:r>
                  <a:rPr lang="en-US" sz="1800" dirty="0"/>
                  <a:t> and </a:t>
                </a:r>
                <a14:m>
                  <m:oMath xmlns:m="http://schemas.openxmlformats.org/officeDocument/2006/math">
                    <m:sSub>
                      <m:sSubPr>
                        <m:ctrlPr>
                          <a:rPr lang="en-US" sz="1800" i="1" dirty="0">
                            <a:solidFill>
                              <a:srgbClr val="836967"/>
                            </a:solidFill>
                            <a:latin typeface="Cambria Math" panose="02040503050406030204" pitchFamily="18" charset="0"/>
                          </a:rPr>
                        </m:ctrlPr>
                      </m:sSubPr>
                      <m:e>
                        <m:r>
                          <a:rPr lang="en-US" sz="1800" i="1" dirty="0">
                            <a:latin typeface="Cambria Math" panose="02040503050406030204" pitchFamily="18" charset="0"/>
                          </a:rPr>
                          <m:t>𝜏</m:t>
                        </m:r>
                      </m:e>
                      <m:sub>
                        <m:r>
                          <a:rPr lang="en-US" sz="1800" i="1" dirty="0">
                            <a:latin typeface="Cambria Math" panose="02040503050406030204" pitchFamily="18" charset="0"/>
                          </a:rPr>
                          <m:t>𝑒</m:t>
                        </m:r>
                      </m:sub>
                    </m:sSub>
                    <m:r>
                      <a:rPr lang="en-US" sz="1800" dirty="0">
                        <a:latin typeface="Cambria Math" panose="02040503050406030204" pitchFamily="18" charset="0"/>
                      </a:rPr>
                      <m:t>=</m:t>
                    </m:r>
                    <m:d>
                      <m:dPr>
                        <m:ctrlPr>
                          <a:rPr lang="en-US" sz="1800" i="1" dirty="0">
                            <a:solidFill>
                              <a:srgbClr val="836967"/>
                            </a:solidFill>
                            <a:latin typeface="Cambria Math" panose="02040503050406030204" pitchFamily="18" charset="0"/>
                          </a:rPr>
                        </m:ctrlPr>
                      </m:dPr>
                      <m:e>
                        <m:r>
                          <a:rPr lang="en-US" sz="1800" dirty="0">
                            <a:latin typeface="Cambria Math" panose="02040503050406030204" pitchFamily="18" charset="0"/>
                          </a:rPr>
                          <m:t>1, 1, </m:t>
                        </m:r>
                        <m:r>
                          <a:rPr lang="it-IT" sz="1800" b="0" i="1" dirty="0" smtClean="0">
                            <a:latin typeface="Cambria Math" panose="02040503050406030204" pitchFamily="18" charset="0"/>
                          </a:rPr>
                          <m:t>5</m:t>
                        </m:r>
                      </m:e>
                    </m:d>
                    <m:r>
                      <a:rPr lang="en-US" sz="1800" i="1" dirty="0">
                        <a:latin typeface="Cambria Math" panose="02040503050406030204" pitchFamily="18" charset="0"/>
                      </a:rPr>
                      <m:t>𝑁𝑚</m:t>
                    </m:r>
                  </m:oMath>
                </a14:m>
                <a:endParaRPr lang="en-US" sz="1800" dirty="0"/>
              </a:p>
              <a:p>
                <a:pPr marL="0" indent="0">
                  <a:buNone/>
                </a:pPr>
                <a:r>
                  <a:rPr lang="en-GB" sz="1800" dirty="0">
                    <a:latin typeface="Times New Roman" panose="02020603050405020304" pitchFamily="18" charset="0"/>
                    <a:cs typeface="Times New Roman" panose="02020603050405020304" pitchFamily="18" charset="0"/>
                  </a:rPr>
                  <a:t>The passivity-based control obviously decrease in terms of results. The position error increases significantly as shown. </a:t>
                </a:r>
                <a:r>
                  <a:rPr lang="en-US" sz="1800" dirty="0">
                    <a:solidFill>
                      <a:schemeClr val="tx1"/>
                    </a:solidFill>
                    <a:latin typeface="Times New Roman" panose="02020603050405020304" pitchFamily="18" charset="0"/>
                    <a:cs typeface="Times New Roman" panose="02020603050405020304" pitchFamily="18" charset="0"/>
                  </a:rPr>
                  <a:t>Higher values of  </a:t>
                </a:r>
                <a14:m>
                  <m:oMath xmlns:m="http://schemas.openxmlformats.org/officeDocument/2006/math">
                    <m:sSub>
                      <m:sSubPr>
                        <m:ctrlPr>
                          <a:rPr lang="en-US" sz="1800" i="1" dirty="0" smtClean="0">
                            <a:solidFill>
                              <a:schemeClr val="tx1"/>
                            </a:solidFill>
                            <a:latin typeface="Cambria Math" panose="02040503050406030204" pitchFamily="18" charset="0"/>
                          </a:rPr>
                        </m:ctrlPr>
                      </m:sSubPr>
                      <m:e>
                        <m:r>
                          <a:rPr lang="en-US" sz="1800" i="1" dirty="0">
                            <a:solidFill>
                              <a:schemeClr val="tx1"/>
                            </a:solidFill>
                            <a:latin typeface="Cambria Math" panose="02040503050406030204" pitchFamily="18" charset="0"/>
                          </a:rPr>
                          <m:t>𝜏</m:t>
                        </m:r>
                      </m:e>
                      <m:sub>
                        <m:r>
                          <a:rPr lang="en-US" sz="1800" i="1" dirty="0">
                            <a:solidFill>
                              <a:schemeClr val="tx1"/>
                            </a:solidFill>
                            <a:latin typeface="Cambria Math" panose="02040503050406030204" pitchFamily="18" charset="0"/>
                          </a:rPr>
                          <m:t>𝑒</m:t>
                        </m:r>
                      </m:sub>
                    </m:sSub>
                    <m:r>
                      <a:rPr lang="it-IT" sz="1800" b="0" i="1" dirty="0" smtClean="0">
                        <a:solidFill>
                          <a:schemeClr val="tx1"/>
                        </a:solidFill>
                        <a:latin typeface="Cambria Math" panose="02040503050406030204" pitchFamily="18" charset="0"/>
                      </a:rPr>
                      <m:t> </m:t>
                    </m:r>
                  </m:oMath>
                </a14:m>
                <a:r>
                  <a:rPr lang="en-GB" sz="1800" dirty="0">
                    <a:solidFill>
                      <a:schemeClr val="tx1"/>
                    </a:solidFill>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define the impossibility to follow the desired trajectory.</a:t>
                </a:r>
              </a:p>
            </p:txBody>
          </p:sp>
        </mc:Choice>
        <mc:Fallback xmlns="">
          <p:sp>
            <p:nvSpPr>
              <p:cNvPr id="8" name="Segnaposto contenuto 6">
                <a:extLst>
                  <a:ext uri="{FF2B5EF4-FFF2-40B4-BE49-F238E27FC236}">
                    <a16:creationId xmlns:a16="http://schemas.microsoft.com/office/drawing/2014/main" id="{17C40778-2631-42EF-26D2-7AF551C6A666}"/>
                  </a:ext>
                </a:extLst>
              </p:cNvPr>
              <p:cNvSpPr>
                <a:spLocks noGrp="1" noRot="1" noChangeAspect="1" noMove="1" noResize="1" noEditPoints="1" noAdjustHandles="1" noChangeArrowheads="1" noChangeShapeType="1" noTextEdit="1"/>
              </p:cNvSpPr>
              <p:nvPr>
                <p:ph idx="1"/>
              </p:nvPr>
            </p:nvSpPr>
            <p:spPr>
              <a:xfrm>
                <a:off x="1" y="0"/>
                <a:ext cx="9113789" cy="6507216"/>
              </a:xfrm>
              <a:blipFill>
                <a:blip r:embed="rId4"/>
                <a:stretch>
                  <a:fillRect l="-535" t="-469"/>
                </a:stretch>
              </a:blipFill>
            </p:spPr>
            <p:txBody>
              <a:bodyPr/>
              <a:lstStyle/>
              <a:p>
                <a:r>
                  <a:rPr lang="en-GB">
                    <a:noFill/>
                  </a:rPr>
                  <a:t> </a:t>
                </a:r>
              </a:p>
            </p:txBody>
          </p:sp>
        </mc:Fallback>
      </mc:AlternateContent>
      <p:pic>
        <p:nvPicPr>
          <p:cNvPr id="9" name="Immagine 8">
            <a:extLst>
              <a:ext uri="{FF2B5EF4-FFF2-40B4-BE49-F238E27FC236}">
                <a16:creationId xmlns:a16="http://schemas.microsoft.com/office/drawing/2014/main" id="{D6F7131B-6AF2-D011-E06A-D5A80C6665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4694" y="1579274"/>
            <a:ext cx="4724399" cy="2212102"/>
          </a:xfrm>
          <a:prstGeom prst="rect">
            <a:avLst/>
          </a:prstGeom>
        </p:spPr>
      </p:pic>
      <p:pic>
        <p:nvPicPr>
          <p:cNvPr id="10" name="Immagine 9">
            <a:extLst>
              <a:ext uri="{FF2B5EF4-FFF2-40B4-BE49-F238E27FC236}">
                <a16:creationId xmlns:a16="http://schemas.microsoft.com/office/drawing/2014/main" id="{8942637E-5802-1D61-E346-0975C46219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4695" y="3943146"/>
            <a:ext cx="4724399" cy="2251314"/>
          </a:xfrm>
          <a:prstGeom prst="rect">
            <a:avLst/>
          </a:prstGeom>
        </p:spPr>
      </p:pic>
      <p:sp>
        <p:nvSpPr>
          <p:cNvPr id="7" name="Rettangolo 6">
            <a:extLst>
              <a:ext uri="{FF2B5EF4-FFF2-40B4-BE49-F238E27FC236}">
                <a16:creationId xmlns:a16="http://schemas.microsoft.com/office/drawing/2014/main" id="{4711B2C3-3D58-4AFD-B20B-9195A499547E}"/>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17</a:t>
            </a:r>
          </a:p>
        </p:txBody>
      </p:sp>
    </p:spTree>
    <p:extLst>
      <p:ext uri="{BB962C8B-B14F-4D97-AF65-F5344CB8AC3E}">
        <p14:creationId xmlns:p14="http://schemas.microsoft.com/office/powerpoint/2010/main" val="535931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F88B4DB3-F669-EC76-9F5A-A99A8394EEC2}"/>
                  </a:ext>
                </a:extLst>
              </p:cNvPr>
              <p:cNvSpPr txBox="1"/>
              <p:nvPr/>
            </p:nvSpPr>
            <p:spPr>
              <a:xfrm>
                <a:off x="-30210" y="111841"/>
                <a:ext cx="9144000" cy="4937570"/>
              </a:xfrm>
              <a:prstGeom prst="rect">
                <a:avLst/>
              </a:prstGeom>
              <a:noFill/>
            </p:spPr>
            <p:txBody>
              <a:bodyPr wrap="square">
                <a:spAutoFit/>
              </a:bodyPr>
              <a:lstStyle/>
              <a:p>
                <a:r>
                  <a:rPr lang="en-GB" sz="3200" dirty="0">
                    <a:solidFill>
                      <a:srgbClr val="C00000"/>
                    </a:solidFill>
                    <a:latin typeface="Times New Roman" panose="02020603050405020304" pitchFamily="18" charset="0"/>
                    <a:cs typeface="Times New Roman" panose="02020603050405020304" pitchFamily="18" charset="0"/>
                  </a:rPr>
                  <a:t>PID Controllers with Kalman filter and Admittance Control</a:t>
                </a:r>
              </a:p>
              <a:p>
                <a:endParaRPr lang="en-GB" sz="3200" dirty="0">
                  <a:solidFill>
                    <a:srgbClr val="C00000"/>
                  </a:solidFill>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This control is developed in reference to the linearized system around the equilibrium point, q=0, where :</a:t>
                </a:r>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cs typeface="Times New Roman" panose="02020603050405020304" pitchFamily="18" charset="0"/>
                        </a:rPr>
                        <m:t>𝑞</m:t>
                      </m:r>
                      <m:r>
                        <a:rPr lang="it-IT" b="0" i="1" smtClean="0">
                          <a:latin typeface="Cambria Math" panose="02040503050406030204" pitchFamily="18" charset="0"/>
                          <a:cs typeface="Times New Roman" panose="02020603050405020304" pitchFamily="18" charset="0"/>
                        </a:rPr>
                        <m:t>=(</m:t>
                      </m:r>
                      <m:r>
                        <a:rPr lang="it-IT" b="0" i="1" smtClean="0">
                          <a:latin typeface="Cambria Math" panose="02040503050406030204" pitchFamily="18" charset="0"/>
                          <a:cs typeface="Times New Roman" panose="02020603050405020304" pitchFamily="18" charset="0"/>
                        </a:rPr>
                        <m:t>𝑥</m:t>
                      </m:r>
                      <m:r>
                        <a:rPr lang="it-IT" b="0" i="1" smtClean="0">
                          <a:latin typeface="Cambria Math" panose="02040503050406030204" pitchFamily="18" charset="0"/>
                          <a:cs typeface="Times New Roman" panose="02020603050405020304" pitchFamily="18" charset="0"/>
                        </a:rPr>
                        <m:t>,</m:t>
                      </m:r>
                      <m:r>
                        <a:rPr lang="it-IT" b="0" i="1" smtClean="0">
                          <a:latin typeface="Cambria Math" panose="02040503050406030204" pitchFamily="18" charset="0"/>
                          <a:cs typeface="Times New Roman" panose="02020603050405020304" pitchFamily="18" charset="0"/>
                        </a:rPr>
                        <m:t>𝑦</m:t>
                      </m:r>
                      <m:r>
                        <a:rPr lang="it-IT" b="0" i="1" smtClean="0">
                          <a:latin typeface="Cambria Math" panose="02040503050406030204" pitchFamily="18" charset="0"/>
                          <a:cs typeface="Times New Roman" panose="02020603050405020304" pitchFamily="18" charset="0"/>
                        </a:rPr>
                        <m:t>,</m:t>
                      </m:r>
                      <m:r>
                        <a:rPr lang="it-IT" b="0" i="1" smtClean="0">
                          <a:latin typeface="Cambria Math" panose="02040503050406030204" pitchFamily="18" charset="0"/>
                          <a:cs typeface="Times New Roman" panose="02020603050405020304" pitchFamily="18" charset="0"/>
                        </a:rPr>
                        <m:t>𝑧</m:t>
                      </m:r>
                      <m:r>
                        <a:rPr lang="it-IT" b="0" i="1" smtClean="0">
                          <a:latin typeface="Cambria Math" panose="02040503050406030204" pitchFamily="18" charset="0"/>
                          <a:cs typeface="Times New Roman" panose="02020603050405020304" pitchFamily="18" charset="0"/>
                        </a:rPr>
                        <m:t>,</m:t>
                      </m:r>
                      <m:acc>
                        <m:accPr>
                          <m:chr m:val="̇"/>
                          <m:ctrlPr>
                            <a:rPr lang="it-IT" b="0" i="1" smtClean="0">
                              <a:latin typeface="Cambria Math" panose="02040503050406030204" pitchFamily="18" charset="0"/>
                              <a:cs typeface="Times New Roman" panose="02020603050405020304" pitchFamily="18" charset="0"/>
                            </a:rPr>
                          </m:ctrlPr>
                        </m:accPr>
                        <m:e>
                          <m:r>
                            <a:rPr lang="it-IT" b="0" i="1" smtClean="0">
                              <a:latin typeface="Cambria Math" panose="02040503050406030204" pitchFamily="18" charset="0"/>
                              <a:cs typeface="Times New Roman" panose="02020603050405020304" pitchFamily="18" charset="0"/>
                            </a:rPr>
                            <m:t>𝑥</m:t>
                          </m:r>
                        </m:e>
                      </m:acc>
                      <m:r>
                        <a:rPr lang="it-IT" b="0" i="1" smtClean="0">
                          <a:latin typeface="Cambria Math" panose="02040503050406030204" pitchFamily="18" charset="0"/>
                          <a:cs typeface="Times New Roman" panose="02020603050405020304" pitchFamily="18" charset="0"/>
                        </a:rPr>
                        <m:t>,</m:t>
                      </m:r>
                      <m:acc>
                        <m:accPr>
                          <m:chr m:val="̇"/>
                          <m:ctrlPr>
                            <a:rPr lang="it-IT" b="0" i="1" smtClean="0">
                              <a:latin typeface="Cambria Math" panose="02040503050406030204" pitchFamily="18" charset="0"/>
                              <a:cs typeface="Times New Roman" panose="02020603050405020304" pitchFamily="18" charset="0"/>
                            </a:rPr>
                          </m:ctrlPr>
                        </m:accPr>
                        <m:e>
                          <m:r>
                            <a:rPr lang="it-IT" b="0" i="1" smtClean="0">
                              <a:latin typeface="Cambria Math" panose="02040503050406030204" pitchFamily="18" charset="0"/>
                              <a:cs typeface="Times New Roman" panose="02020603050405020304" pitchFamily="18" charset="0"/>
                            </a:rPr>
                            <m:t>𝑦</m:t>
                          </m:r>
                        </m:e>
                      </m:acc>
                      <m:r>
                        <a:rPr lang="it-IT" b="0" i="1" smtClean="0">
                          <a:latin typeface="Cambria Math" panose="02040503050406030204" pitchFamily="18" charset="0"/>
                          <a:cs typeface="Times New Roman" panose="02020603050405020304" pitchFamily="18" charset="0"/>
                        </a:rPr>
                        <m:t>,</m:t>
                      </m:r>
                      <m:acc>
                        <m:accPr>
                          <m:chr m:val="̇"/>
                          <m:ctrlPr>
                            <a:rPr lang="it-IT" b="0" i="1" smtClean="0">
                              <a:latin typeface="Cambria Math" panose="02040503050406030204" pitchFamily="18" charset="0"/>
                              <a:cs typeface="Times New Roman" panose="02020603050405020304" pitchFamily="18" charset="0"/>
                            </a:rPr>
                          </m:ctrlPr>
                        </m:accPr>
                        <m:e>
                          <m:r>
                            <a:rPr lang="it-IT" b="0" i="1" smtClean="0">
                              <a:latin typeface="Cambria Math" panose="02040503050406030204" pitchFamily="18" charset="0"/>
                              <a:cs typeface="Times New Roman" panose="02020603050405020304" pitchFamily="18" charset="0"/>
                            </a:rPr>
                            <m:t>𝑧</m:t>
                          </m:r>
                        </m:e>
                      </m:acc>
                      <m:r>
                        <a:rPr lang="it-IT" b="0" i="1" smtClean="0">
                          <a:latin typeface="Cambria Math" panose="02040503050406030204" pitchFamily="18" charset="0"/>
                          <a:cs typeface="Times New Roman" panose="02020603050405020304" pitchFamily="18" charset="0"/>
                        </a:rPr>
                        <m:t>,</m:t>
                      </m:r>
                      <m:r>
                        <a:rPr lang="it-IT" b="0" i="1" smtClean="0">
                          <a:latin typeface="Cambria Math" panose="02040503050406030204" pitchFamily="18" charset="0"/>
                          <a:ea typeface="Cambria Math" panose="02040503050406030204" pitchFamily="18" charset="0"/>
                          <a:cs typeface="Times New Roman" panose="02020603050405020304" pitchFamily="18" charset="0"/>
                        </a:rPr>
                        <m:t>𝜑</m:t>
                      </m:r>
                      <m:r>
                        <a:rPr lang="it-IT" b="0" i="1" smtClean="0">
                          <a:latin typeface="Cambria Math" panose="02040503050406030204" pitchFamily="18" charset="0"/>
                          <a:ea typeface="Cambria Math" panose="02040503050406030204" pitchFamily="18" charset="0"/>
                          <a:cs typeface="Times New Roman" panose="02020603050405020304" pitchFamily="18" charset="0"/>
                        </a:rPr>
                        <m:t>,</m:t>
                      </m:r>
                      <m:r>
                        <a:rPr lang="it-IT" b="0" i="1" smtClean="0">
                          <a:latin typeface="Cambria Math" panose="02040503050406030204" pitchFamily="18" charset="0"/>
                          <a:ea typeface="Cambria Math" panose="02040503050406030204" pitchFamily="18" charset="0"/>
                          <a:cs typeface="Times New Roman" panose="02020603050405020304" pitchFamily="18" charset="0"/>
                        </a:rPr>
                        <m:t>𝜃</m:t>
                      </m:r>
                      <m:r>
                        <a:rPr lang="it-IT" b="0" i="1" smtClean="0">
                          <a:latin typeface="Cambria Math" panose="02040503050406030204" pitchFamily="18" charset="0"/>
                          <a:ea typeface="Cambria Math" panose="02040503050406030204" pitchFamily="18" charset="0"/>
                          <a:cs typeface="Times New Roman" panose="02020603050405020304" pitchFamily="18" charset="0"/>
                        </a:rPr>
                        <m:t>,</m:t>
                      </m:r>
                      <m:r>
                        <a:rPr lang="it-IT" b="0" i="1" smtClean="0">
                          <a:latin typeface="Cambria Math" panose="02040503050406030204" pitchFamily="18" charset="0"/>
                          <a:ea typeface="Cambria Math" panose="02040503050406030204" pitchFamily="18" charset="0"/>
                          <a:cs typeface="Times New Roman" panose="02020603050405020304" pitchFamily="18" charset="0"/>
                        </a:rPr>
                        <m:t>𝜓</m:t>
                      </m:r>
                      <m:r>
                        <a:rPr lang="it-IT" b="0" i="1" smtClean="0">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it-IT" b="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it-IT" i="1">
                              <a:latin typeface="Cambria Math" panose="02040503050406030204" pitchFamily="18" charset="0"/>
                              <a:ea typeface="Cambria Math" panose="02040503050406030204" pitchFamily="18" charset="0"/>
                              <a:cs typeface="Times New Roman" panose="02020603050405020304" pitchFamily="18" charset="0"/>
                            </a:rPr>
                            <m:t>𝜑</m:t>
                          </m:r>
                        </m:e>
                      </m:acc>
                      <m:r>
                        <a:rPr lang="it-IT" b="0" i="1" smtClean="0">
                          <a:latin typeface="Cambria Math" panose="02040503050406030204" pitchFamily="18" charset="0"/>
                          <a:cs typeface="Times New Roman" panose="02020603050405020304" pitchFamily="18" charset="0"/>
                        </a:rPr>
                        <m:t>,</m:t>
                      </m:r>
                      <m:acc>
                        <m:accPr>
                          <m:chr m:val="̇"/>
                          <m:ctrlPr>
                            <a:rPr lang="it-IT" b="0" i="1" smtClean="0">
                              <a:latin typeface="Cambria Math" panose="02040503050406030204" pitchFamily="18" charset="0"/>
                              <a:cs typeface="Times New Roman" panose="02020603050405020304" pitchFamily="18" charset="0"/>
                            </a:rPr>
                          </m:ctrlPr>
                        </m:accPr>
                        <m:e>
                          <m:r>
                            <a:rPr lang="it-IT" i="1">
                              <a:latin typeface="Cambria Math" panose="02040503050406030204" pitchFamily="18" charset="0"/>
                              <a:ea typeface="Cambria Math" panose="02040503050406030204" pitchFamily="18" charset="0"/>
                              <a:cs typeface="Times New Roman" panose="02020603050405020304" pitchFamily="18" charset="0"/>
                            </a:rPr>
                            <m:t>𝜃</m:t>
                          </m:r>
                        </m:e>
                      </m:acc>
                      <m:r>
                        <a:rPr lang="it-IT" b="0" i="1" smtClean="0">
                          <a:latin typeface="Cambria Math" panose="02040503050406030204" pitchFamily="18" charset="0"/>
                          <a:cs typeface="Times New Roman" panose="02020603050405020304" pitchFamily="18" charset="0"/>
                        </a:rPr>
                        <m:t>,</m:t>
                      </m:r>
                      <m:acc>
                        <m:accPr>
                          <m:chr m:val="̇"/>
                          <m:ctrlPr>
                            <a:rPr lang="it-IT" b="0" i="1" smtClean="0">
                              <a:latin typeface="Cambria Math" panose="02040503050406030204" pitchFamily="18" charset="0"/>
                              <a:cs typeface="Times New Roman" panose="02020603050405020304" pitchFamily="18" charset="0"/>
                            </a:rPr>
                          </m:ctrlPr>
                        </m:accPr>
                        <m:e>
                          <m:r>
                            <a:rPr lang="it-IT" i="1">
                              <a:latin typeface="Cambria Math" panose="02040503050406030204" pitchFamily="18" charset="0"/>
                              <a:ea typeface="Cambria Math" panose="02040503050406030204" pitchFamily="18" charset="0"/>
                              <a:cs typeface="Times New Roman" panose="02020603050405020304" pitchFamily="18" charset="0"/>
                            </a:rPr>
                            <m:t>𝜓</m:t>
                          </m:r>
                        </m:e>
                      </m:acc>
                      <m:r>
                        <a:rPr lang="it-IT" b="0" i="1" smtClean="0">
                          <a:latin typeface="Cambria Math" panose="02040503050406030204" pitchFamily="18" charset="0"/>
                          <a:cs typeface="Times New Roman" panose="02020603050405020304" pitchFamily="18" charset="0"/>
                        </a:rPr>
                        <m:t>,</m:t>
                      </m:r>
                      <m:sSub>
                        <m:sSubPr>
                          <m:ctrlPr>
                            <a:rPr lang="it-IT" b="0" i="1" smtClean="0">
                              <a:latin typeface="Cambria Math" panose="02040503050406030204" pitchFamily="18" charset="0"/>
                              <a:cs typeface="Times New Roman" panose="02020603050405020304" pitchFamily="18" charset="0"/>
                            </a:rPr>
                          </m:ctrlPr>
                        </m:sSubPr>
                        <m:e>
                          <m:r>
                            <a:rPr lang="it-IT"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it-IT" i="1">
                              <a:latin typeface="Cambria Math" panose="02040503050406030204" pitchFamily="18" charset="0"/>
                              <a:ea typeface="Cambria Math" panose="02040503050406030204" pitchFamily="18" charset="0"/>
                              <a:cs typeface="Times New Roman" panose="02020603050405020304" pitchFamily="18" charset="0"/>
                            </a:rPr>
                            <m:t>𝜑</m:t>
                          </m:r>
                        </m:sub>
                      </m:sSub>
                      <m:r>
                        <a:rPr lang="it-IT" b="0" i="1" smtClean="0">
                          <a:latin typeface="Cambria Math" panose="02040503050406030204" pitchFamily="18" charset="0"/>
                          <a:cs typeface="Times New Roman" panose="02020603050405020304" pitchFamily="18" charset="0"/>
                        </a:rPr>
                        <m:t>,</m:t>
                      </m:r>
                      <m:sSub>
                        <m:sSubPr>
                          <m:ctrlPr>
                            <a:rPr lang="it-IT" b="0" i="1" smtClean="0">
                              <a:latin typeface="Cambria Math" panose="02040503050406030204" pitchFamily="18" charset="0"/>
                              <a:cs typeface="Times New Roman" panose="02020603050405020304" pitchFamily="18" charset="0"/>
                            </a:rPr>
                          </m:ctrlPr>
                        </m:sSubPr>
                        <m:e>
                          <m:r>
                            <a:rPr lang="it-IT"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it-IT" i="1">
                              <a:latin typeface="Cambria Math" panose="02040503050406030204" pitchFamily="18" charset="0"/>
                              <a:ea typeface="Cambria Math" panose="02040503050406030204" pitchFamily="18" charset="0"/>
                              <a:cs typeface="Times New Roman" panose="02020603050405020304" pitchFamily="18" charset="0"/>
                            </a:rPr>
                            <m:t>𝜃</m:t>
                          </m:r>
                        </m:sub>
                      </m:sSub>
                      <m:r>
                        <a:rPr lang="it-IT" b="0" i="1" smtClean="0">
                          <a:latin typeface="Cambria Math" panose="02040503050406030204" pitchFamily="18" charset="0"/>
                          <a:cs typeface="Times New Roman" panose="02020603050405020304" pitchFamily="18" charset="0"/>
                        </a:rPr>
                        <m:t>,</m:t>
                      </m:r>
                      <m:sSub>
                        <m:sSubPr>
                          <m:ctrlPr>
                            <a:rPr lang="it-IT" b="0" i="1" smtClean="0">
                              <a:latin typeface="Cambria Math" panose="02040503050406030204" pitchFamily="18" charset="0"/>
                              <a:cs typeface="Times New Roman" panose="02020603050405020304" pitchFamily="18" charset="0"/>
                            </a:rPr>
                          </m:ctrlPr>
                        </m:sSubPr>
                        <m:e>
                          <m:r>
                            <a:rPr lang="it-IT"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it-IT" i="1">
                              <a:latin typeface="Cambria Math" panose="02040503050406030204" pitchFamily="18" charset="0"/>
                              <a:ea typeface="Cambria Math" panose="02040503050406030204" pitchFamily="18" charset="0"/>
                              <a:cs typeface="Times New Roman" panose="02020603050405020304" pitchFamily="18" charset="0"/>
                            </a:rPr>
                            <m:t>𝜓</m:t>
                          </m:r>
                        </m:sub>
                      </m:sSub>
                      <m:r>
                        <a:rPr lang="it-IT" b="0" i="1" smtClean="0">
                          <a:latin typeface="Cambria Math" panose="02040503050406030204" pitchFamily="18" charset="0"/>
                          <a:cs typeface="Times New Roman" panose="02020603050405020304" pitchFamily="18" charset="0"/>
                        </a:rPr>
                        <m:t>)</m:t>
                      </m:r>
                    </m:oMath>
                  </m:oMathPara>
                </a14:m>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The dynamic model</a:t>
                </a:r>
              </a:p>
              <a:p>
                <a:pPr algn="ctr"/>
                <a14:m>
                  <m:oMath xmlns:m="http://schemas.openxmlformats.org/officeDocument/2006/math">
                    <m:r>
                      <a:rPr lang="en-GB" i="1" smtClean="0">
                        <a:latin typeface="Cambria Math" panose="02040503050406030204" pitchFamily="18" charset="0"/>
                      </a:rPr>
                      <m:t>𝑚</m:t>
                    </m:r>
                    <m:acc>
                      <m:accPr>
                        <m:chr m:val="̈"/>
                        <m:ctrlPr>
                          <a:rPr lang="en-GB" i="1" smtClean="0">
                            <a:solidFill>
                              <a:srgbClr val="836967"/>
                            </a:solidFill>
                            <a:latin typeface="Cambria Math" panose="02040503050406030204" pitchFamily="18" charset="0"/>
                          </a:rPr>
                        </m:ctrlPr>
                      </m:accPr>
                      <m:e>
                        <m:r>
                          <a:rPr lang="en-GB" i="1" smtClean="0">
                            <a:latin typeface="Cambria Math" panose="02040503050406030204" pitchFamily="18" charset="0"/>
                          </a:rPr>
                          <m:t>𝑝</m:t>
                        </m:r>
                      </m:e>
                    </m:acc>
                    <m:r>
                      <a:rPr lang="en-GB" i="1" smtClean="0">
                        <a:latin typeface="Cambria Math" panose="02040503050406030204" pitchFamily="18" charset="0"/>
                      </a:rPr>
                      <m:t>=−</m:t>
                    </m:r>
                    <m:r>
                      <a:rPr lang="en-GB" i="1" smtClean="0">
                        <a:latin typeface="Cambria Math" panose="02040503050406030204" pitchFamily="18" charset="0"/>
                      </a:rPr>
                      <m:t>𝑚𝑔𝑆</m:t>
                    </m:r>
                    <m:r>
                      <a:rPr lang="it-IT" b="0" i="1" smtClean="0">
                        <a:solidFill>
                          <a:schemeClr val="tx1"/>
                        </a:solidFill>
                        <a:latin typeface="Cambria Math" panose="02040503050406030204" pitchFamily="18" charset="0"/>
                      </a:rPr>
                      <m:t>(</m:t>
                    </m:r>
                    <m:r>
                      <a:rPr lang="en-GB" i="1" smtClean="0">
                        <a:solidFill>
                          <a:schemeClr val="tx1"/>
                        </a:solidFill>
                        <a:latin typeface="Cambria Math" panose="02040503050406030204" pitchFamily="18" charset="0"/>
                        <a:ea typeface="Cambria Math" panose="02040503050406030204" pitchFamily="18" charset="0"/>
                      </a:rPr>
                      <m:t>𝜂</m:t>
                    </m:r>
                    <m:r>
                      <a:rPr lang="it-IT" b="0" i="1" smtClean="0">
                        <a:solidFill>
                          <a:schemeClr val="tx1"/>
                        </a:solidFill>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m:t>
                    </m:r>
                  </m:oMath>
                </a14:m>
                <a:r>
                  <a:rPr lang="en-GB" dirty="0">
                    <a:solidFill>
                      <a:srgbClr val="836967"/>
                    </a:solidFill>
                  </a:rPr>
                  <a:t> </a:t>
                </a:r>
                <a14:m>
                  <m:oMath xmlns:m="http://schemas.openxmlformats.org/officeDocument/2006/math">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𝑇</m:t>
                        </m:r>
                      </m:sub>
                    </m:sSub>
                    <m:sSub>
                      <m:sSubPr>
                        <m:ctrlPr>
                          <a:rPr lang="en-GB" i="1">
                            <a:solidFill>
                              <a:srgbClr val="836967"/>
                            </a:solidFill>
                            <a:latin typeface="Cambria Math" panose="02040503050406030204" pitchFamily="18" charset="0"/>
                          </a:rPr>
                        </m:ctrlPr>
                      </m:sSubPr>
                      <m:e>
                        <m:r>
                          <a:rPr lang="en-GB" i="1">
                            <a:latin typeface="Cambria Math" panose="02040503050406030204" pitchFamily="18" charset="0"/>
                          </a:rPr>
                          <m:t>𝑒</m:t>
                        </m:r>
                      </m:e>
                      <m:sub>
                        <m:r>
                          <a:rPr lang="en-GB" i="1">
                            <a:latin typeface="Cambria Math" panose="02040503050406030204" pitchFamily="18" charset="0"/>
                          </a:rPr>
                          <m:t>3</m:t>
                        </m:r>
                      </m:sub>
                    </m:sSub>
                  </m:oMath>
                </a14:m>
                <a:endParaRPr lang="en-GB"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Times New Roman" panose="02020603050405020304" pitchFamily="18" charset="0"/>
                            </a:rPr>
                          </m:ctrlPr>
                        </m:accPr>
                        <m:e>
                          <m:r>
                            <a:rPr lang="en-GB" i="1">
                              <a:latin typeface="Cambria Math" panose="02040503050406030204" pitchFamily="18" charset="0"/>
                              <a:ea typeface="Cambria Math" panose="02040503050406030204" pitchFamily="18" charset="0"/>
                            </a:rPr>
                            <m:t>𝜂</m:t>
                          </m:r>
                        </m:e>
                      </m:acc>
                      <m:r>
                        <a:rPr lang="it-IT" b="0" i="1" smtClean="0">
                          <a:latin typeface="Cambria Math" panose="02040503050406030204" pitchFamily="18" charset="0"/>
                          <a:cs typeface="Times New Roman" panose="02020603050405020304" pitchFamily="18" charset="0"/>
                        </a:rPr>
                        <m:t>=</m:t>
                      </m:r>
                      <m:r>
                        <a:rPr lang="el-GR" i="1">
                          <a:latin typeface="Cambria Math" panose="02040503050406030204" pitchFamily="18" charset="0"/>
                          <a:ea typeface="Cambria Math" panose="02040503050406030204" pitchFamily="18" charset="0"/>
                          <a:cs typeface="Times New Roman" panose="02020603050405020304" pitchFamily="18" charset="0"/>
                        </a:rPr>
                        <m:t>𝜔</m:t>
                      </m:r>
                    </m:oMath>
                  </m:oMathPara>
                </a14:m>
                <a:endParaRPr lang="en-GB"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cs typeface="Times New Roman" panose="02020603050405020304" pitchFamily="18" charset="0"/>
                        </a:rPr>
                        <m:t>𝐼</m:t>
                      </m:r>
                      <m:r>
                        <a:rPr lang="it-IT" i="1">
                          <a:latin typeface="Cambria Math" panose="02040503050406030204" pitchFamily="18" charset="0"/>
                          <a:ea typeface="Cambria Math" panose="02040503050406030204" pitchFamily="18" charset="0"/>
                          <a:cs typeface="Times New Roman" panose="02020603050405020304" pitchFamily="18" charset="0"/>
                        </a:rPr>
                        <m:t>𝜏</m:t>
                      </m:r>
                      <m:r>
                        <a:rPr lang="it-IT" b="0" i="1" smtClean="0">
                          <a:latin typeface="Cambria Math" panose="02040503050406030204" pitchFamily="18" charset="0"/>
                          <a:cs typeface="Times New Roman" panose="02020603050405020304" pitchFamily="18" charset="0"/>
                        </a:rPr>
                        <m:t>=</m:t>
                      </m:r>
                      <m:acc>
                        <m:accPr>
                          <m:chr m:val="̇"/>
                          <m:ctrlPr>
                            <a:rPr lang="en-GB" i="1">
                              <a:latin typeface="Cambria Math" panose="02040503050406030204" pitchFamily="18" charset="0"/>
                              <a:cs typeface="Times New Roman" panose="02020603050405020304" pitchFamily="18" charset="0"/>
                            </a:rPr>
                          </m:ctrlPr>
                        </m:accPr>
                        <m:e>
                          <m:r>
                            <a:rPr lang="el-GR" i="1">
                              <a:latin typeface="Cambria Math" panose="02040503050406030204" pitchFamily="18" charset="0"/>
                              <a:ea typeface="Cambria Math" panose="02040503050406030204" pitchFamily="18" charset="0"/>
                              <a:cs typeface="Times New Roman" panose="02020603050405020304" pitchFamily="18" charset="0"/>
                            </a:rPr>
                            <m:t>𝜔</m:t>
                          </m:r>
                        </m:e>
                      </m:acc>
                    </m:oMath>
                  </m:oMathPara>
                </a14:m>
                <a:endParaRPr lang="en-GB" dirty="0">
                  <a:latin typeface="Times New Roman" panose="02020603050405020304" pitchFamily="18" charset="0"/>
                  <a:cs typeface="Times New Roman" panose="02020603050405020304" pitchFamily="18" charset="0"/>
                </a:endParaRPr>
              </a:p>
              <a:p>
                <a:pPr algn="ctr"/>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Is rewritten in the second order system form</a:t>
                </a:r>
              </a:p>
              <a:p>
                <a:pPr marL="0" indent="0">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cs typeface="Times New Roman" panose="02020603050405020304" pitchFamily="18" charset="0"/>
                            </a:rPr>
                          </m:ctrlPr>
                        </m:accPr>
                        <m:e>
                          <m:r>
                            <a:rPr lang="it-IT" b="0" i="1" smtClean="0">
                              <a:latin typeface="Cambria Math" panose="02040503050406030204" pitchFamily="18" charset="0"/>
                              <a:cs typeface="Times New Roman" panose="02020603050405020304" pitchFamily="18" charset="0"/>
                            </a:rPr>
                            <m:t>𝑞</m:t>
                          </m:r>
                        </m:e>
                      </m:acc>
                      <m:r>
                        <a:rPr lang="it-IT" b="0" i="1" smtClean="0">
                          <a:latin typeface="Cambria Math" panose="02040503050406030204" pitchFamily="18" charset="0"/>
                          <a:cs typeface="Times New Roman" panose="02020603050405020304" pitchFamily="18" charset="0"/>
                        </a:rPr>
                        <m:t>=</m:t>
                      </m:r>
                      <m:r>
                        <a:rPr lang="it-IT" b="0" i="1" smtClean="0">
                          <a:latin typeface="Cambria Math" panose="02040503050406030204" pitchFamily="18" charset="0"/>
                          <a:cs typeface="Times New Roman" panose="02020603050405020304" pitchFamily="18" charset="0"/>
                        </a:rPr>
                        <m:t>𝐴𝑞</m:t>
                      </m:r>
                      <m:r>
                        <a:rPr lang="it-IT" b="0" i="1" smtClean="0">
                          <a:latin typeface="Cambria Math" panose="02040503050406030204" pitchFamily="18" charset="0"/>
                          <a:cs typeface="Times New Roman" panose="02020603050405020304" pitchFamily="18" charset="0"/>
                        </a:rPr>
                        <m:t>+</m:t>
                      </m:r>
                      <m:r>
                        <a:rPr lang="it-IT" b="0" i="1" smtClean="0">
                          <a:latin typeface="Cambria Math" panose="02040503050406030204" pitchFamily="18" charset="0"/>
                          <a:cs typeface="Times New Roman" panose="02020603050405020304" pitchFamily="18" charset="0"/>
                        </a:rPr>
                        <m:t>𝐵𝑢</m:t>
                      </m:r>
                    </m:oMath>
                  </m:oMathPara>
                </a14:m>
                <a:endParaRPr lang="it-IT" b="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cs typeface="Times New Roman" panose="02020603050405020304" pitchFamily="18" charset="0"/>
                        </a:rPr>
                        <m:t>𝑦</m:t>
                      </m:r>
                      <m:r>
                        <a:rPr lang="it-IT" b="0" i="1" smtClean="0">
                          <a:latin typeface="Cambria Math" panose="02040503050406030204" pitchFamily="18" charset="0"/>
                          <a:cs typeface="Times New Roman" panose="02020603050405020304" pitchFamily="18" charset="0"/>
                        </a:rPr>
                        <m:t>=</m:t>
                      </m:r>
                      <m:r>
                        <a:rPr lang="it-IT" b="0" i="1" smtClean="0">
                          <a:latin typeface="Cambria Math" panose="02040503050406030204" pitchFamily="18" charset="0"/>
                          <a:cs typeface="Times New Roman" panose="02020603050405020304" pitchFamily="18" charset="0"/>
                        </a:rPr>
                        <m:t>𝐶𝑞</m:t>
                      </m:r>
                      <m:r>
                        <a:rPr lang="it-IT" b="0" i="1" smtClean="0">
                          <a:latin typeface="Cambria Math" panose="02040503050406030204" pitchFamily="18" charset="0"/>
                          <a:cs typeface="Times New Roman" panose="02020603050405020304" pitchFamily="18" charset="0"/>
                        </a:rPr>
                        <m:t>+</m:t>
                      </m:r>
                      <m:r>
                        <a:rPr lang="it-IT" b="0" i="1" smtClean="0">
                          <a:latin typeface="Cambria Math" panose="02040503050406030204" pitchFamily="18" charset="0"/>
                          <a:cs typeface="Times New Roman" panose="02020603050405020304" pitchFamily="18" charset="0"/>
                        </a:rPr>
                        <m:t>𝐷𝑢</m:t>
                      </m:r>
                    </m:oMath>
                  </m:oMathPara>
                </a14:m>
                <a:endParaRPr lang="en-GB" dirty="0">
                  <a:latin typeface="Times New Roman" panose="02020603050405020304" pitchFamily="18" charset="0"/>
                  <a:cs typeface="Times New Roman" panose="02020603050405020304" pitchFamily="18" charset="0"/>
                </a:endParaRPr>
              </a:p>
              <a:p>
                <a:pPr marL="0" indent="0">
                  <a:buNone/>
                </a:pPr>
                <a:endParaRPr lang="en-GB" dirty="0">
                  <a:solidFill>
                    <a:srgbClr val="C00000"/>
                  </a:solidFill>
                </a:endParaRPr>
              </a:p>
            </p:txBody>
          </p:sp>
        </mc:Choice>
        <mc:Fallback xmlns="">
          <p:sp>
            <p:nvSpPr>
              <p:cNvPr id="7" name="CasellaDiTesto 6">
                <a:extLst>
                  <a:ext uri="{FF2B5EF4-FFF2-40B4-BE49-F238E27FC236}">
                    <a16:creationId xmlns:a16="http://schemas.microsoft.com/office/drawing/2014/main" id="{F88B4DB3-F669-EC76-9F5A-A99A8394EEC2}"/>
                  </a:ext>
                </a:extLst>
              </p:cNvPr>
              <p:cNvSpPr txBox="1">
                <a:spLocks noRot="1" noChangeAspect="1" noMove="1" noResize="1" noEditPoints="1" noAdjustHandles="1" noChangeArrowheads="1" noChangeShapeType="1" noTextEdit="1"/>
              </p:cNvSpPr>
              <p:nvPr/>
            </p:nvSpPr>
            <p:spPr>
              <a:xfrm>
                <a:off x="-30210" y="111841"/>
                <a:ext cx="9144000" cy="4937570"/>
              </a:xfrm>
              <a:prstGeom prst="rect">
                <a:avLst/>
              </a:prstGeom>
              <a:blipFill>
                <a:blip r:embed="rId4"/>
                <a:stretch>
                  <a:fillRect l="-1667" t="-1728" r="-467"/>
                </a:stretch>
              </a:blipFill>
            </p:spPr>
            <p:txBody>
              <a:bodyPr/>
              <a:lstStyle/>
              <a:p>
                <a:r>
                  <a:rPr lang="en-GB">
                    <a:noFill/>
                  </a:rPr>
                  <a:t> </a:t>
                </a:r>
              </a:p>
            </p:txBody>
          </p:sp>
        </mc:Fallback>
      </mc:AlternateContent>
      <p:sp>
        <p:nvSpPr>
          <p:cNvPr id="6" name="Rettangolo 5">
            <a:extLst>
              <a:ext uri="{FF2B5EF4-FFF2-40B4-BE49-F238E27FC236}">
                <a16:creationId xmlns:a16="http://schemas.microsoft.com/office/drawing/2014/main" id="{9CBC47AA-7854-4FD4-A038-EA2A3F947A98}"/>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18</a:t>
            </a:r>
          </a:p>
        </p:txBody>
      </p:sp>
    </p:spTree>
    <p:extLst>
      <p:ext uri="{BB962C8B-B14F-4D97-AF65-F5344CB8AC3E}">
        <p14:creationId xmlns:p14="http://schemas.microsoft.com/office/powerpoint/2010/main" val="2793768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B7788A03-F6DD-BA3D-A4C1-31DF6E49A3DC}"/>
                  </a:ext>
                </a:extLst>
              </p:cNvPr>
              <p:cNvSpPr txBox="1"/>
              <p:nvPr/>
            </p:nvSpPr>
            <p:spPr>
              <a:xfrm>
                <a:off x="0" y="0"/>
                <a:ext cx="9144000" cy="7584127"/>
              </a:xfrm>
              <a:prstGeom prst="rect">
                <a:avLst/>
              </a:prstGeom>
              <a:noFill/>
            </p:spPr>
            <p:txBody>
              <a:bodyPr wrap="square">
                <a:spAutoFit/>
              </a:bodyPr>
              <a:lstStyle/>
              <a:p>
                <a:r>
                  <a:rPr lang="en-GB" dirty="0">
                    <a:latin typeface="Times New Roman" panose="02020603050405020304" pitchFamily="18" charset="0"/>
                    <a:cs typeface="Times New Roman" panose="02020603050405020304" pitchFamily="18" charset="0"/>
                  </a:rPr>
                  <a:t>In opposition to the Passivity-Based-Control, the torques vector tau is evaluated as </a:t>
                </a:r>
                <a14:m>
                  <m:oMath xmlns:m="http://schemas.openxmlformats.org/officeDocument/2006/math">
                    <m:r>
                      <a:rPr lang="it-IT" b="0" i="1" smtClean="0">
                        <a:latin typeface="Cambria Math" panose="02040503050406030204" pitchFamily="18" charset="0"/>
                        <a:cs typeface="Times New Roman" panose="02020603050405020304" pitchFamily="18" charset="0"/>
                      </a:rPr>
                      <m:t>𝐼</m:t>
                    </m:r>
                    <m:r>
                      <a:rPr lang="it-IT" i="1">
                        <a:latin typeface="Cambria Math" panose="02040503050406030204" pitchFamily="18" charset="0"/>
                        <a:ea typeface="Cambria Math" panose="02040503050406030204" pitchFamily="18" charset="0"/>
                        <a:cs typeface="Times New Roman" panose="02020603050405020304" pitchFamily="18" charset="0"/>
                      </a:rPr>
                      <m:t>𝜏</m:t>
                    </m:r>
                    <m:r>
                      <a:rPr lang="it-IT" b="0" i="1" smtClean="0">
                        <a:latin typeface="Cambria Math" panose="02040503050406030204" pitchFamily="18" charset="0"/>
                        <a:cs typeface="Times New Roman" panose="02020603050405020304" pitchFamily="18" charset="0"/>
                      </a:rPr>
                      <m:t>=</m:t>
                    </m:r>
                    <m:acc>
                      <m:accPr>
                        <m:chr m:val="̇"/>
                        <m:ctrlPr>
                          <a:rPr lang="en-GB" i="1">
                            <a:latin typeface="Cambria Math" panose="02040503050406030204" pitchFamily="18" charset="0"/>
                            <a:cs typeface="Times New Roman" panose="02020603050405020304" pitchFamily="18" charset="0"/>
                          </a:rPr>
                        </m:ctrlPr>
                      </m:accPr>
                      <m:e>
                        <m:r>
                          <a:rPr lang="el-GR" i="1">
                            <a:latin typeface="Cambria Math" panose="02040503050406030204" pitchFamily="18" charset="0"/>
                            <a:ea typeface="Cambria Math" panose="02040503050406030204" pitchFamily="18" charset="0"/>
                            <a:cs typeface="Times New Roman" panose="02020603050405020304" pitchFamily="18" charset="0"/>
                          </a:rPr>
                          <m:t>𝜔</m:t>
                        </m:r>
                      </m:e>
                    </m:acc>
                  </m:oMath>
                </a14:m>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And it is controlled through the angular velocity because of the following assumption</a:t>
                </a:r>
              </a:p>
              <a:p>
                <a:pPr marL="0" indent="0">
                  <a:buNone/>
                </a:pPr>
                <a:endParaRPr lang="en-GB" dirty="0">
                  <a:latin typeface="Times New Roman" panose="02020603050405020304" pitchFamily="18" charset="0"/>
                  <a:cs typeface="Times New Roman" panose="02020603050405020304" pitchFamily="18" charset="0"/>
                </a:endParaRPr>
              </a:p>
              <a:p>
                <a:pPr algn="ctr"/>
                <a14:m>
                  <m:oMath xmlns:m="http://schemas.openxmlformats.org/officeDocument/2006/math">
                    <m:sSub>
                      <m:sSubPr>
                        <m:ctrlPr>
                          <a:rPr lang="it-IT" b="0" i="1" smtClean="0">
                            <a:latin typeface="Cambria Math" panose="02040503050406030204" pitchFamily="18" charset="0"/>
                            <a:cs typeface="Times New Roman" panose="02020603050405020304" pitchFamily="18" charset="0"/>
                          </a:rPr>
                        </m:ctrlPr>
                      </m:sSubPr>
                      <m:e>
                        <m:r>
                          <a:rPr lang="it-IT"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it-IT" b="0" i="1" smtClean="0">
                            <a:latin typeface="Cambria Math" panose="02040503050406030204" pitchFamily="18" charset="0"/>
                            <a:cs typeface="Times New Roman" panose="02020603050405020304" pitchFamily="18" charset="0"/>
                          </a:rPr>
                          <m:t>𝑐</m:t>
                        </m:r>
                      </m:sub>
                    </m:sSub>
                    <m:r>
                      <a:rPr lang="it-IT" b="0" i="1" smtClean="0">
                        <a:latin typeface="Cambria Math" panose="02040503050406030204" pitchFamily="18" charset="0"/>
                        <a:cs typeface="Times New Roman" panose="02020603050405020304" pitchFamily="18" charset="0"/>
                      </a:rPr>
                      <m:t>=</m:t>
                    </m:r>
                  </m:oMath>
                </a14:m>
                <a:r>
                  <a:rPr lang="it-IT" b="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it-IT" b="0" i="1" dirty="0" smtClean="0">
                            <a:latin typeface="Cambria Math" panose="02040503050406030204" pitchFamily="18" charset="0"/>
                            <a:cs typeface="Times New Roman" panose="02020603050405020304" pitchFamily="18" charset="0"/>
                          </a:rPr>
                        </m:ctrlPr>
                      </m:sSubPr>
                      <m:e>
                        <m:acc>
                          <m:accPr>
                            <m:chr m:val="̇"/>
                            <m:ctrlPr>
                              <a:rPr lang="it-IT" b="0" i="1" dirty="0" smtClean="0">
                                <a:latin typeface="Cambria Math" panose="02040503050406030204" pitchFamily="18" charset="0"/>
                                <a:cs typeface="Times New Roman" panose="02020603050405020304" pitchFamily="18" charset="0"/>
                              </a:rPr>
                            </m:ctrlPr>
                          </m:accPr>
                          <m:e>
                            <m:r>
                              <a:rPr lang="it-IT" i="1" dirty="0">
                                <a:latin typeface="Cambria Math" panose="02040503050406030204" pitchFamily="18" charset="0"/>
                                <a:ea typeface="Cambria Math" panose="02040503050406030204" pitchFamily="18" charset="0"/>
                                <a:cs typeface="Times New Roman" panose="02020603050405020304" pitchFamily="18" charset="0"/>
                              </a:rPr>
                              <m:t>𝜑</m:t>
                            </m:r>
                          </m:e>
                        </m:acc>
                      </m:e>
                      <m:sub>
                        <m:r>
                          <a:rPr lang="it-IT" b="0" i="1" dirty="0" smtClean="0">
                            <a:latin typeface="Cambria Math" panose="02040503050406030204" pitchFamily="18" charset="0"/>
                            <a:cs typeface="Times New Roman" panose="02020603050405020304" pitchFamily="18" charset="0"/>
                          </a:rPr>
                          <m:t>𝑐</m:t>
                        </m:r>
                      </m:sub>
                    </m:sSub>
                    <m:r>
                      <a:rPr lang="it-IT" b="0" i="1" dirty="0" smtClean="0">
                        <a:latin typeface="Cambria Math" panose="02040503050406030204" pitchFamily="18" charset="0"/>
                        <a:cs typeface="Times New Roman" panose="02020603050405020304" pitchFamily="18" charset="0"/>
                      </a:rPr>
                      <m:t>,</m:t>
                    </m:r>
                  </m:oMath>
                </a14:m>
                <a:r>
                  <a:rPr lang="it-IT" dirty="0">
                    <a:cs typeface="Times New Roman" panose="02020603050405020304" pitchFamily="18" charset="0"/>
                  </a:rPr>
                  <a:t> </a:t>
                </a:r>
                <a14:m>
                  <m:oMath xmlns:m="http://schemas.openxmlformats.org/officeDocument/2006/math">
                    <m:sSub>
                      <m:sSubPr>
                        <m:ctrlPr>
                          <a:rPr lang="it-IT" i="1" dirty="0">
                            <a:latin typeface="Cambria Math" panose="02040503050406030204" pitchFamily="18" charset="0"/>
                            <a:cs typeface="Times New Roman" panose="02020603050405020304" pitchFamily="18" charset="0"/>
                          </a:rPr>
                        </m:ctrlPr>
                      </m:sSubPr>
                      <m:e>
                        <m:acc>
                          <m:accPr>
                            <m:chr m:val="̇"/>
                            <m:ctrlPr>
                              <a:rPr lang="it-IT" i="1" dirty="0">
                                <a:latin typeface="Cambria Math" panose="02040503050406030204" pitchFamily="18" charset="0"/>
                                <a:cs typeface="Times New Roman" panose="02020603050405020304" pitchFamily="18" charset="0"/>
                              </a:rPr>
                            </m:ctrlPr>
                          </m:accPr>
                          <m:e>
                            <m:r>
                              <a:rPr lang="it-IT" i="1" dirty="0">
                                <a:latin typeface="Cambria Math" panose="02040503050406030204" pitchFamily="18" charset="0"/>
                                <a:ea typeface="Cambria Math" panose="02040503050406030204" pitchFamily="18" charset="0"/>
                                <a:cs typeface="Times New Roman" panose="02020603050405020304" pitchFamily="18" charset="0"/>
                              </a:rPr>
                              <m:t>𝜃</m:t>
                            </m:r>
                          </m:e>
                        </m:acc>
                      </m:e>
                      <m:sub>
                        <m:r>
                          <a:rPr lang="it-IT" b="0" i="1" dirty="0" smtClean="0">
                            <a:latin typeface="Cambria Math" panose="02040503050406030204" pitchFamily="18" charset="0"/>
                            <a:cs typeface="Times New Roman" panose="02020603050405020304" pitchFamily="18" charset="0"/>
                          </a:rPr>
                          <m:t>𝑐</m:t>
                        </m:r>
                      </m:sub>
                    </m:sSub>
                  </m:oMath>
                </a14:m>
                <a:r>
                  <a:rPr lang="it-IT" b="0" dirty="0">
                    <a:latin typeface="Times New Roman" panose="02020603050405020304" pitchFamily="18" charset="0"/>
                    <a:cs typeface="Times New Roman" panose="02020603050405020304" pitchFamily="18" charset="0"/>
                  </a:rPr>
                  <a:t>,</a:t>
                </a:r>
                <a:r>
                  <a:rPr lang="it-IT" dirty="0">
                    <a:cs typeface="Times New Roman" panose="02020603050405020304" pitchFamily="18" charset="0"/>
                  </a:rPr>
                  <a:t> </a:t>
                </a:r>
                <a14:m>
                  <m:oMath xmlns:m="http://schemas.openxmlformats.org/officeDocument/2006/math">
                    <m:sSub>
                      <m:sSubPr>
                        <m:ctrlPr>
                          <a:rPr lang="it-IT" i="1" dirty="0">
                            <a:latin typeface="Cambria Math" panose="02040503050406030204" pitchFamily="18" charset="0"/>
                            <a:cs typeface="Times New Roman" panose="02020603050405020304" pitchFamily="18" charset="0"/>
                          </a:rPr>
                        </m:ctrlPr>
                      </m:sSubPr>
                      <m:e>
                        <m:acc>
                          <m:accPr>
                            <m:chr m:val="̇"/>
                            <m:ctrlPr>
                              <a:rPr lang="it-IT" i="1" dirty="0">
                                <a:latin typeface="Cambria Math" panose="02040503050406030204" pitchFamily="18" charset="0"/>
                                <a:cs typeface="Times New Roman" panose="02020603050405020304" pitchFamily="18" charset="0"/>
                              </a:rPr>
                            </m:ctrlPr>
                          </m:accPr>
                          <m:e>
                            <m:r>
                              <a:rPr lang="it-IT" i="1" dirty="0">
                                <a:latin typeface="Cambria Math" panose="02040503050406030204" pitchFamily="18" charset="0"/>
                                <a:ea typeface="Cambria Math" panose="02040503050406030204" pitchFamily="18" charset="0"/>
                                <a:cs typeface="Times New Roman" panose="02020603050405020304" pitchFamily="18" charset="0"/>
                              </a:rPr>
                              <m:t>𝜓</m:t>
                            </m:r>
                          </m:e>
                        </m:acc>
                      </m:e>
                      <m:sub>
                        <m:r>
                          <a:rPr lang="it-IT" b="0" i="1" dirty="0" smtClean="0">
                            <a:latin typeface="Cambria Math" panose="02040503050406030204" pitchFamily="18" charset="0"/>
                            <a:cs typeface="Times New Roman" panose="02020603050405020304" pitchFamily="18" charset="0"/>
                          </a:rPr>
                          <m:t>𝑐</m:t>
                        </m:r>
                      </m:sub>
                    </m:sSub>
                  </m:oMath>
                </a14:m>
                <a:r>
                  <a:rPr lang="it-IT" b="0" dirty="0">
                    <a:latin typeface="Times New Roman" panose="02020603050405020304" pitchFamily="18" charset="0"/>
                    <a:cs typeface="Times New Roman" panose="02020603050405020304" pitchFamily="18" charset="0"/>
                  </a:rPr>
                  <a:t>)</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The control input for the position and attitude PID controllers</a:t>
                </a:r>
              </a:p>
              <a:p>
                <a:pPr marL="0" indent="0" algn="ctr">
                  <a:buNone/>
                </a:pPr>
                <a14:m>
                  <m:oMath xmlns:m="http://schemas.openxmlformats.org/officeDocument/2006/math">
                    <m:r>
                      <a:rPr lang="it-IT" b="0" i="1" smtClean="0">
                        <a:latin typeface="Cambria Math" panose="02040503050406030204" pitchFamily="18" charset="0"/>
                        <a:cs typeface="Times New Roman" panose="02020603050405020304" pitchFamily="18" charset="0"/>
                      </a:rPr>
                      <m:t>𝑢</m:t>
                    </m:r>
                    <m:r>
                      <a:rPr lang="it-IT" b="0" i="1" smtClean="0">
                        <a:latin typeface="Cambria Math" panose="02040503050406030204" pitchFamily="18" charset="0"/>
                        <a:cs typeface="Times New Roman" panose="02020603050405020304" pitchFamily="18" charset="0"/>
                      </a:rPr>
                      <m:t>=(</m:t>
                    </m:r>
                    <m:sSub>
                      <m:sSubPr>
                        <m:ctrlPr>
                          <a:rPr lang="it-IT" b="0" i="1" smtClean="0">
                            <a:latin typeface="Cambria Math" panose="02040503050406030204" pitchFamily="18" charset="0"/>
                            <a:cs typeface="Times New Roman" panose="02020603050405020304" pitchFamily="18" charset="0"/>
                          </a:rPr>
                        </m:ctrlPr>
                      </m:sSubPr>
                      <m:e>
                        <m:r>
                          <a:rPr lang="it-IT" b="0" i="1" smtClean="0">
                            <a:latin typeface="Cambria Math" panose="02040503050406030204" pitchFamily="18" charset="0"/>
                            <a:cs typeface="Times New Roman" panose="02020603050405020304" pitchFamily="18" charset="0"/>
                          </a:rPr>
                          <m:t>𝑢</m:t>
                        </m:r>
                      </m:e>
                      <m:sub>
                        <m:r>
                          <a:rPr lang="it-IT" b="0" i="1" smtClean="0">
                            <a:latin typeface="Cambria Math" panose="02040503050406030204" pitchFamily="18" charset="0"/>
                            <a:cs typeface="Times New Roman" panose="02020603050405020304" pitchFamily="18" charset="0"/>
                          </a:rPr>
                          <m:t>𝑇</m:t>
                        </m:r>
                      </m:sub>
                    </m:sSub>
                    <m:r>
                      <a:rPr lang="it-IT" b="0" i="1" smtClean="0">
                        <a:latin typeface="Cambria Math" panose="02040503050406030204" pitchFamily="18" charset="0"/>
                        <a:cs typeface="Times New Roman" panose="02020603050405020304" pitchFamily="18" charset="0"/>
                      </a:rPr>
                      <m:t>,</m:t>
                    </m:r>
                    <m:sSub>
                      <m:sSubPr>
                        <m:ctrlPr>
                          <a:rPr lang="it-IT" b="0" i="1" smtClean="0">
                            <a:latin typeface="Cambria Math" panose="02040503050406030204" pitchFamily="18" charset="0"/>
                            <a:cs typeface="Times New Roman" panose="02020603050405020304" pitchFamily="18" charset="0"/>
                          </a:rPr>
                        </m:ctrlPr>
                      </m:sSubPr>
                      <m:e>
                        <m:r>
                          <a:rPr lang="it-IT" b="0" i="1" smtClean="0">
                            <a:latin typeface="Cambria Math" panose="02040503050406030204" pitchFamily="18" charset="0"/>
                            <a:ea typeface="Cambria Math" panose="02040503050406030204" pitchFamily="18" charset="0"/>
                            <a:cs typeface="Times New Roman" panose="02020603050405020304" pitchFamily="18" charset="0"/>
                          </a:rPr>
                          <m:t>𝜔</m:t>
                        </m:r>
                      </m:e>
                      <m:sub>
                        <m:r>
                          <a:rPr lang="it-IT" b="0" i="1" smtClean="0">
                            <a:latin typeface="Cambria Math" panose="02040503050406030204" pitchFamily="18" charset="0"/>
                            <a:cs typeface="Times New Roman" panose="02020603050405020304" pitchFamily="18" charset="0"/>
                          </a:rPr>
                          <m:t>𝑐</m:t>
                        </m:r>
                      </m:sub>
                    </m:sSub>
                    <m:r>
                      <a:rPr lang="it-IT" b="0" i="1" smtClean="0">
                        <a:latin typeface="Cambria Math" panose="02040503050406030204" pitchFamily="18" charset="0"/>
                        <a:cs typeface="Times New Roman" panose="02020603050405020304" pitchFamily="18" charset="0"/>
                      </a:rPr>
                      <m:t>)</m:t>
                    </m:r>
                  </m:oMath>
                </a14:m>
                <a:r>
                  <a:rPr lang="en-GB" dirty="0">
                    <a:latin typeface="Times New Roman" panose="02020603050405020304" pitchFamily="18" charset="0"/>
                    <a:cs typeface="Times New Roman" panose="02020603050405020304" pitchFamily="18" charset="0"/>
                  </a:rPr>
                  <a:t> </a:t>
                </a:r>
              </a:p>
              <a:p>
                <a:pPr marL="0" indent="0" algn="ctr">
                  <a:buNone/>
                </a:pPr>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is built by dividing the system in SISO subsystems. This is useful to control both x and </a:t>
                </a:r>
                <a14:m>
                  <m:oMath xmlns:m="http://schemas.openxmlformats.org/officeDocument/2006/math">
                    <m:r>
                      <a:rPr lang="it-IT" i="1" dirty="0" smtClean="0">
                        <a:latin typeface="Cambria Math" panose="02040503050406030204" pitchFamily="18" charset="0"/>
                        <a:ea typeface="Cambria Math" panose="02040503050406030204" pitchFamily="18" charset="0"/>
                        <a:cs typeface="Times New Roman" panose="02020603050405020304" pitchFamily="18" charset="0"/>
                      </a:rPr>
                      <m:t>𝜃</m:t>
                    </m:r>
                  </m:oMath>
                </a14:m>
                <a:r>
                  <a:rPr lang="en-GB" dirty="0">
                    <a:latin typeface="Times New Roman" panose="02020603050405020304" pitchFamily="18" charset="0"/>
                    <a:cs typeface="Times New Roman" panose="02020603050405020304" pitchFamily="18" charset="0"/>
                  </a:rPr>
                  <a:t>, y and </a:t>
                </a:r>
                <a14:m>
                  <m:oMath xmlns:m="http://schemas.openxmlformats.org/officeDocument/2006/math">
                    <m:r>
                      <a:rPr lang="it-IT" i="1" dirty="0">
                        <a:latin typeface="Cambria Math" panose="02040503050406030204" pitchFamily="18" charset="0"/>
                        <a:ea typeface="Cambria Math" panose="02040503050406030204" pitchFamily="18" charset="0"/>
                        <a:cs typeface="Times New Roman" panose="02020603050405020304" pitchFamily="18" charset="0"/>
                      </a:rPr>
                      <m:t>𝜑</m:t>
                    </m:r>
                  </m:oMath>
                </a14:m>
                <a:r>
                  <a:rPr lang="en-GB" dirty="0">
                    <a:latin typeface="Times New Roman" panose="02020603050405020304" pitchFamily="18" charset="0"/>
                    <a:cs typeface="Times New Roman" panose="02020603050405020304" pitchFamily="18" charset="0"/>
                  </a:rPr>
                  <a:t>, z and</a:t>
                </a:r>
                <a:r>
                  <a:rPr lang="it-IT" dirty="0">
                    <a:ea typeface="Cambria Math" panose="02040503050406030204" pitchFamily="18" charset="0"/>
                    <a:cs typeface="Times New Roman" panose="02020603050405020304" pitchFamily="18" charset="0"/>
                  </a:rPr>
                  <a:t> </a:t>
                </a:r>
                <a14:m>
                  <m:oMath xmlns:m="http://schemas.openxmlformats.org/officeDocument/2006/math">
                    <m:r>
                      <a:rPr lang="it-IT" i="1" dirty="0">
                        <a:latin typeface="Cambria Math" panose="02040503050406030204" pitchFamily="18" charset="0"/>
                        <a:ea typeface="Cambria Math" panose="02040503050406030204" pitchFamily="18" charset="0"/>
                        <a:cs typeface="Times New Roman" panose="02020603050405020304" pitchFamily="18" charset="0"/>
                      </a:rPr>
                      <m:t>𝜓</m:t>
                    </m:r>
                  </m:oMath>
                </a14:m>
                <a:r>
                  <a:rPr lang="en-GB" dirty="0">
                    <a:latin typeface="Times New Roman" panose="02020603050405020304" pitchFamily="18" charset="0"/>
                    <a:cs typeface="Times New Roman" panose="02020603050405020304" pitchFamily="18" charset="0"/>
                  </a:rPr>
                  <a:t> .</a:t>
                </a:r>
              </a:p>
              <a:p>
                <a:pPr marL="0" indent="0">
                  <a:buNone/>
                </a:pPr>
                <a:r>
                  <a:rPr lang="en-GB" dirty="0">
                    <a:latin typeface="Times New Roman" panose="02020603050405020304" pitchFamily="18" charset="0"/>
                    <a:cs typeface="Times New Roman" panose="02020603050405020304" pitchFamily="18" charset="0"/>
                  </a:rPr>
                  <a:t>The PID gains are multiplied by the error generated by the difference between the estimated position and the reference position given by the admittance control.</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The Kalman filter is involved into the estimation of the external disturbances which afflict the system. </a:t>
                </a:r>
              </a:p>
              <a:p>
                <a:pPr marL="0" indent="0">
                  <a:buNone/>
                </a:pPr>
                <a:r>
                  <a:rPr lang="en-GB" dirty="0">
                    <a:latin typeface="Times New Roman" panose="02020603050405020304" pitchFamily="18" charset="0"/>
                    <a:cs typeface="Times New Roman" panose="02020603050405020304" pitchFamily="18" charset="0"/>
                  </a:rPr>
                  <a:t>It also offers an estimation of the state, used by the PID controllers.</a:t>
                </a:r>
              </a:p>
              <a:p>
                <a:pPr marL="0" indent="0">
                  <a:buNone/>
                </a:pPr>
                <a:r>
                  <a:rPr lang="en-GB" dirty="0">
                    <a:latin typeface="Times New Roman" panose="02020603050405020304" pitchFamily="18" charset="0"/>
                    <a:cs typeface="Times New Roman" panose="02020603050405020304" pitchFamily="18" charset="0"/>
                  </a:rPr>
                  <a:t>The Kalman filter gains are evaluated through the </a:t>
                </a:r>
                <a:r>
                  <a:rPr lang="en-GB" dirty="0" err="1">
                    <a:latin typeface="Times New Roman" panose="02020603050405020304" pitchFamily="18" charset="0"/>
                    <a:cs typeface="Times New Roman" panose="02020603050405020304" pitchFamily="18" charset="0"/>
                  </a:rPr>
                  <a:t>lqr</a:t>
                </a:r>
                <a:r>
                  <a:rPr lang="en-GB" dirty="0">
                    <a:latin typeface="Times New Roman" panose="02020603050405020304" pitchFamily="18" charset="0"/>
                    <a:cs typeface="Times New Roman" panose="02020603050405020304" pitchFamily="18" charset="0"/>
                  </a:rPr>
                  <a:t> and </a:t>
                </a:r>
                <a:r>
                  <a:rPr lang="en-GB" dirty="0" err="1">
                    <a:latin typeface="Times New Roman" panose="02020603050405020304" pitchFamily="18" charset="0"/>
                    <a:cs typeface="Times New Roman" panose="02020603050405020304" pitchFamily="18" charset="0"/>
                  </a:rPr>
                  <a:t>lqe</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matlab</a:t>
                </a:r>
                <a:r>
                  <a:rPr lang="en-GB" dirty="0">
                    <a:latin typeface="Times New Roman" panose="02020603050405020304" pitchFamily="18" charset="0"/>
                    <a:cs typeface="Times New Roman" panose="02020603050405020304" pitchFamily="18" charset="0"/>
                  </a:rPr>
                  <a:t> function. </a:t>
                </a:r>
              </a:p>
              <a:p>
                <a:pPr marL="0" indent="0">
                  <a:buNone/>
                </a:pPr>
                <a:r>
                  <a:rPr lang="en-GB" dirty="0">
                    <a:latin typeface="Times New Roman" panose="02020603050405020304" pitchFamily="18" charset="0"/>
                    <a:cs typeface="Times New Roman" panose="02020603050405020304" pitchFamily="18" charset="0"/>
                  </a:rPr>
                  <a:t>The covariance matrix of the measurement and process noises are set equal to </a:t>
                </a:r>
              </a:p>
              <a:p>
                <a:pPr marL="0" indent="0">
                  <a:buNone/>
                </a:pPr>
                <a:endParaRPr lang="en-GB" dirty="0">
                  <a:latin typeface="Times New Roman" panose="02020603050405020304" pitchFamily="18" charset="0"/>
                  <a:cs typeface="Times New Roman" panose="02020603050405020304" pitchFamily="18" charset="0"/>
                </a:endParaRPr>
              </a:p>
              <a:p>
                <a:pPr algn="ctr"/>
                <a:r>
                  <a:rPr lang="fr-FR" sz="1800" b="0" i="0" u="none" strike="noStrike" baseline="0" dirty="0">
                    <a:solidFill>
                      <a:srgbClr val="000000"/>
                    </a:solidFill>
                    <a:latin typeface="Courier New" panose="02070309020205020404" pitchFamily="49" charset="0"/>
                  </a:rPr>
                  <a:t> W = 100*</a:t>
                </a:r>
                <a:r>
                  <a:rPr lang="fr-FR" sz="1800" b="0" i="0" u="none" strike="noStrike" baseline="0" dirty="0" err="1">
                    <a:solidFill>
                      <a:srgbClr val="000000"/>
                    </a:solidFill>
                    <a:latin typeface="Courier New" panose="02070309020205020404" pitchFamily="49" charset="0"/>
                  </a:rPr>
                  <a:t>eye</a:t>
                </a:r>
                <a:r>
                  <a:rPr lang="fr-FR" sz="1800" b="0" i="0" u="none" strike="noStrike" baseline="0" dirty="0">
                    <a:solidFill>
                      <a:srgbClr val="000000"/>
                    </a:solidFill>
                    <a:latin typeface="Courier New" panose="02070309020205020404" pitchFamily="49" charset="0"/>
                  </a:rPr>
                  <a:t>(18); </a:t>
                </a:r>
                <a:r>
                  <a:rPr lang="fr-FR" sz="1800" b="0" i="0" u="none" strike="noStrike" baseline="0" dirty="0">
                    <a:solidFill>
                      <a:srgbClr val="028009"/>
                    </a:solidFill>
                    <a:latin typeface="Courier New" panose="02070309020205020404" pitchFamily="49" charset="0"/>
                  </a:rPr>
                  <a:t>% process noise</a:t>
                </a:r>
              </a:p>
              <a:p>
                <a:pPr algn="ctr"/>
                <a:r>
                  <a:rPr lang="en-US" sz="1800" b="0" i="0" u="none" strike="noStrike" baseline="0" dirty="0">
                    <a:solidFill>
                      <a:srgbClr val="000000"/>
                    </a:solidFill>
                    <a:latin typeface="Courier New" panose="02070309020205020404" pitchFamily="49" charset="0"/>
                  </a:rPr>
                  <a:t> V= 10*eye(6);    </a:t>
                </a:r>
                <a:r>
                  <a:rPr lang="en-US" sz="1800" b="0" i="0" u="none" strike="noStrike" baseline="0" dirty="0">
                    <a:solidFill>
                      <a:srgbClr val="028009"/>
                    </a:solidFill>
                    <a:latin typeface="Courier New" panose="02070309020205020404" pitchFamily="49" charset="0"/>
                  </a:rPr>
                  <a:t>%</a:t>
                </a:r>
                <a:r>
                  <a:rPr lang="en-US" sz="1800" b="0" i="0" u="none" strike="noStrike" baseline="0" dirty="0" err="1">
                    <a:solidFill>
                      <a:srgbClr val="028009"/>
                    </a:solidFill>
                    <a:latin typeface="Courier New" panose="02070309020205020404" pitchFamily="49" charset="0"/>
                  </a:rPr>
                  <a:t>measurament</a:t>
                </a:r>
                <a:r>
                  <a:rPr lang="en-US" sz="1800" b="0" i="0" u="none" strike="noStrike" baseline="0" dirty="0">
                    <a:solidFill>
                      <a:srgbClr val="028009"/>
                    </a:solidFill>
                    <a:latin typeface="Courier New" panose="02070309020205020404" pitchFamily="49" charset="0"/>
                  </a:rPr>
                  <a:t> noise</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6" name="CasellaDiTesto 5">
                <a:extLst>
                  <a:ext uri="{FF2B5EF4-FFF2-40B4-BE49-F238E27FC236}">
                    <a16:creationId xmlns:a16="http://schemas.microsoft.com/office/drawing/2014/main" id="{B7788A03-F6DD-BA3D-A4C1-31DF6E49A3DC}"/>
                  </a:ext>
                </a:extLst>
              </p:cNvPr>
              <p:cNvSpPr txBox="1">
                <a:spLocks noRot="1" noChangeAspect="1" noMove="1" noResize="1" noEditPoints="1" noAdjustHandles="1" noChangeArrowheads="1" noChangeShapeType="1" noTextEdit="1"/>
              </p:cNvSpPr>
              <p:nvPr/>
            </p:nvSpPr>
            <p:spPr>
              <a:xfrm>
                <a:off x="0" y="0"/>
                <a:ext cx="9144000" cy="7584127"/>
              </a:xfrm>
              <a:prstGeom prst="rect">
                <a:avLst/>
              </a:prstGeom>
              <a:blipFill>
                <a:blip r:embed="rId4"/>
                <a:stretch>
                  <a:fillRect l="-533" t="-402"/>
                </a:stretch>
              </a:blipFill>
            </p:spPr>
            <p:txBody>
              <a:bodyPr/>
              <a:lstStyle/>
              <a:p>
                <a:r>
                  <a:rPr lang="en-GB">
                    <a:noFill/>
                  </a:rPr>
                  <a:t> </a:t>
                </a:r>
              </a:p>
            </p:txBody>
          </p:sp>
        </mc:Fallback>
      </mc:AlternateContent>
      <p:sp>
        <p:nvSpPr>
          <p:cNvPr id="7" name="Rettangolo 6">
            <a:extLst>
              <a:ext uri="{FF2B5EF4-FFF2-40B4-BE49-F238E27FC236}">
                <a16:creationId xmlns:a16="http://schemas.microsoft.com/office/drawing/2014/main" id="{B4DCF56A-513A-48B7-BE53-E7468F2CAA73}"/>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19</a:t>
            </a:r>
          </a:p>
        </p:txBody>
      </p:sp>
    </p:spTree>
    <p:extLst>
      <p:ext uri="{BB962C8B-B14F-4D97-AF65-F5344CB8AC3E}">
        <p14:creationId xmlns:p14="http://schemas.microsoft.com/office/powerpoint/2010/main" val="4205809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5AB487F3-C834-D878-F2D0-E6693DA57878}"/>
                  </a:ext>
                </a:extLst>
              </p:cNvPr>
              <p:cNvSpPr txBox="1"/>
              <p:nvPr/>
            </p:nvSpPr>
            <p:spPr>
              <a:xfrm>
                <a:off x="0" y="0"/>
                <a:ext cx="9113790" cy="7294305"/>
              </a:xfrm>
              <a:prstGeom prst="rect">
                <a:avLst/>
              </a:prstGeom>
              <a:noFill/>
            </p:spPr>
            <p:txBody>
              <a:bodyPr wrap="square">
                <a:spAutoFit/>
              </a:bodyPr>
              <a:lstStyle/>
              <a:p>
                <a:pPr marL="0" indent="0">
                  <a:buNone/>
                </a:pPr>
                <a:r>
                  <a:rPr lang="en-GB" dirty="0">
                    <a:latin typeface="Times New Roman" panose="02020603050405020304" pitchFamily="18" charset="0"/>
                    <a:cs typeface="Times New Roman" panose="02020603050405020304" pitchFamily="18" charset="0"/>
                  </a:rPr>
                  <a:t>The Admittance control changes the trajectory tracking goal by considering the external interactions with the robot. It allows to use the estimated forces and to contrast them, allowing the maintenance of the position as desired.</a:t>
                </a:r>
              </a:p>
              <a:p>
                <a:pPr marL="0" indent="0">
                  <a:buNone/>
                </a:pPr>
                <a:r>
                  <a:rPr lang="en-GB" dirty="0">
                    <a:latin typeface="Times New Roman" panose="02020603050405020304" pitchFamily="18" charset="0"/>
                    <a:cs typeface="Times New Roman" panose="02020603050405020304" pitchFamily="18" charset="0"/>
                  </a:rPr>
                  <a:t>It is modelled as a mass-damping-spring system with</a:t>
                </a:r>
              </a:p>
              <a:p>
                <a:pPr marL="0" indent="0">
                  <a:buNone/>
                </a:pPr>
                <a:endParaRPr lang="en-GB" dirty="0">
                  <a:latin typeface="Times New Roman" panose="02020603050405020304" pitchFamily="18" charset="0"/>
                  <a:cs typeface="Times New Roman" panose="02020603050405020304" pitchFamily="18" charset="0"/>
                </a:endParaRPr>
              </a:p>
              <a:p>
                <a:r>
                  <a:rPr lang="en-GB" sz="1800" b="0" i="0" u="none" strike="noStrike" baseline="0" dirty="0">
                    <a:solidFill>
                      <a:srgbClr val="028009"/>
                    </a:solidFill>
                    <a:latin typeface="Courier New" panose="02070309020205020404" pitchFamily="49" charset="0"/>
                  </a:rPr>
                  <a:t>% Apparent Inertia</a:t>
                </a:r>
              </a:p>
              <a:p>
                <a:r>
                  <a:rPr lang="en-GB" sz="1800" b="0" i="0" u="none" strike="noStrike" baseline="0" dirty="0" err="1">
                    <a:solidFill>
                      <a:srgbClr val="000000"/>
                    </a:solidFill>
                    <a:latin typeface="Courier New" panose="02070309020205020404" pitchFamily="49" charset="0"/>
                  </a:rPr>
                  <a:t>m_admittance</a:t>
                </a:r>
                <a:r>
                  <a:rPr lang="en-GB" sz="1800" b="0" i="0" u="none" strike="noStrike" baseline="0" dirty="0">
                    <a:solidFill>
                      <a:srgbClr val="000000"/>
                    </a:solidFill>
                    <a:latin typeface="Courier New" panose="02070309020205020404" pitchFamily="49" charset="0"/>
                  </a:rPr>
                  <a:t> = 1.2;</a:t>
                </a:r>
              </a:p>
              <a:p>
                <a:r>
                  <a:rPr lang="en-US" sz="1800" b="0" i="0" u="none" strike="noStrike" baseline="0" dirty="0">
                    <a:solidFill>
                      <a:srgbClr val="000000"/>
                    </a:solidFill>
                    <a:latin typeface="Courier New" panose="02070309020205020404" pitchFamily="49" charset="0"/>
                  </a:rPr>
                  <a:t>M = eye(3)*</a:t>
                </a:r>
                <a:r>
                  <a:rPr lang="en-US" sz="1800" b="0" i="0" u="none" strike="noStrike" baseline="0" dirty="0" err="1">
                    <a:solidFill>
                      <a:srgbClr val="000000"/>
                    </a:solidFill>
                    <a:latin typeface="Courier New" panose="02070309020205020404" pitchFamily="49" charset="0"/>
                  </a:rPr>
                  <a:t>m_admittance</a:t>
                </a:r>
                <a:r>
                  <a:rPr lang="en-US" sz="1800" b="0" i="0" u="none" strike="noStrike" baseline="0" dirty="0">
                    <a:solidFill>
                      <a:srgbClr val="000000"/>
                    </a:solidFill>
                    <a:latin typeface="Courier New" panose="02070309020205020404" pitchFamily="49" charset="0"/>
                  </a:rPr>
                  <a:t>;</a:t>
                </a:r>
              </a:p>
              <a:p>
                <a:r>
                  <a:rPr lang="en-GB" sz="1800" b="0" i="0" u="none" strike="noStrike" baseline="0" dirty="0">
                    <a:solidFill>
                      <a:srgbClr val="000000"/>
                    </a:solidFill>
                    <a:latin typeface="Courier New" panose="02070309020205020404" pitchFamily="49" charset="0"/>
                  </a:rPr>
                  <a:t> </a:t>
                </a:r>
              </a:p>
              <a:p>
                <a:r>
                  <a:rPr lang="en-GB" sz="1800" b="0" i="0" u="none" strike="noStrike" baseline="0" dirty="0">
                    <a:solidFill>
                      <a:srgbClr val="028009"/>
                    </a:solidFill>
                    <a:latin typeface="Courier New" panose="02070309020205020404" pitchFamily="49" charset="0"/>
                  </a:rPr>
                  <a:t>% Desired Damping </a:t>
                </a:r>
              </a:p>
              <a:p>
                <a:r>
                  <a:rPr lang="en-GB" sz="1800" b="0" i="0" u="none" strike="noStrike" baseline="0" dirty="0" err="1">
                    <a:solidFill>
                      <a:srgbClr val="000000"/>
                    </a:solidFill>
                    <a:latin typeface="Courier New" panose="02070309020205020404" pitchFamily="49" charset="0"/>
                  </a:rPr>
                  <a:t>d_admittance</a:t>
                </a:r>
                <a:r>
                  <a:rPr lang="en-GB" sz="1800" b="0" i="0" u="none" strike="noStrike" baseline="0" dirty="0">
                    <a:solidFill>
                      <a:srgbClr val="000000"/>
                    </a:solidFill>
                    <a:latin typeface="Courier New" panose="02070309020205020404" pitchFamily="49" charset="0"/>
                  </a:rPr>
                  <a:t> =0.9;</a:t>
                </a:r>
              </a:p>
              <a:p>
                <a:r>
                  <a:rPr lang="en-US" sz="1800" b="0" i="0" u="none" strike="noStrike" baseline="0" dirty="0">
                    <a:solidFill>
                      <a:srgbClr val="000000"/>
                    </a:solidFill>
                    <a:latin typeface="Courier New" panose="02070309020205020404" pitchFamily="49" charset="0"/>
                  </a:rPr>
                  <a:t>Damp = eye(3)*</a:t>
                </a:r>
                <a:r>
                  <a:rPr lang="en-US" sz="1800" b="0" i="0" u="none" strike="noStrike" baseline="0" dirty="0" err="1">
                    <a:solidFill>
                      <a:srgbClr val="000000"/>
                    </a:solidFill>
                    <a:latin typeface="Courier New" panose="02070309020205020404" pitchFamily="49" charset="0"/>
                  </a:rPr>
                  <a:t>d_admittance</a:t>
                </a:r>
                <a:r>
                  <a:rPr lang="en-US" sz="1800" b="0" i="0" u="none" strike="noStrike" baseline="0" dirty="0">
                    <a:solidFill>
                      <a:srgbClr val="000000"/>
                    </a:solidFill>
                    <a:latin typeface="Courier New" panose="02070309020205020404" pitchFamily="49" charset="0"/>
                  </a:rPr>
                  <a:t>;</a:t>
                </a:r>
              </a:p>
              <a:p>
                <a:r>
                  <a:rPr lang="en-GB" sz="1800" b="0" i="0" u="none" strike="noStrike" baseline="0" dirty="0">
                    <a:solidFill>
                      <a:srgbClr val="000000"/>
                    </a:solidFill>
                    <a:latin typeface="Courier New" panose="02070309020205020404" pitchFamily="49" charset="0"/>
                  </a:rPr>
                  <a:t> </a:t>
                </a:r>
              </a:p>
              <a:p>
                <a:r>
                  <a:rPr lang="en-GB" sz="1800" b="0" i="0" u="none" strike="noStrike" baseline="0" dirty="0">
                    <a:solidFill>
                      <a:srgbClr val="028009"/>
                    </a:solidFill>
                    <a:latin typeface="Courier New" panose="02070309020205020404" pitchFamily="49" charset="0"/>
                  </a:rPr>
                  <a:t>% Desired Stiffness</a:t>
                </a:r>
              </a:p>
              <a:p>
                <a:r>
                  <a:rPr lang="en-GB" sz="1800" b="0" i="0" u="none" strike="noStrike" baseline="0" dirty="0">
                    <a:solidFill>
                      <a:srgbClr val="000000"/>
                    </a:solidFill>
                    <a:latin typeface="Courier New" panose="02070309020205020404" pitchFamily="49" charset="0"/>
                  </a:rPr>
                  <a:t>stiff = 0.9;</a:t>
                </a:r>
              </a:p>
              <a:p>
                <a:r>
                  <a:rPr lang="en-GB" sz="1800" b="0" i="0" u="none" strike="noStrike" baseline="0" dirty="0">
                    <a:solidFill>
                      <a:srgbClr val="000000"/>
                    </a:solidFill>
                    <a:latin typeface="Courier New" panose="02070309020205020404" pitchFamily="49" charset="0"/>
                  </a:rPr>
                  <a:t>K = stiff*eye(3);</a:t>
                </a:r>
              </a:p>
              <a:p>
                <a:endParaRPr lang="en-GB" dirty="0">
                  <a:solidFill>
                    <a:srgbClr val="000000"/>
                  </a:solidFill>
                  <a:latin typeface="Courier New" panose="02070309020205020404" pitchFamily="49" charset="0"/>
                </a:endParaRPr>
              </a:p>
              <a:p>
                <a:pPr/>
                <a14:m>
                  <m:oMathPara xmlns:m="http://schemas.openxmlformats.org/officeDocument/2006/math">
                    <m:oMathParaPr>
                      <m:jc m:val="centerGroup"/>
                    </m:oMathParaPr>
                    <m:oMath xmlns:m="http://schemas.openxmlformats.org/officeDocument/2006/math">
                      <m:r>
                        <a:rPr lang="it-IT" sz="1800" b="0" i="1" u="none" strike="noStrike" baseline="0" smtClean="0">
                          <a:solidFill>
                            <a:srgbClr val="000000"/>
                          </a:solidFill>
                          <a:latin typeface="Cambria Math" panose="02040503050406030204" pitchFamily="18" charset="0"/>
                        </a:rPr>
                        <m:t>𝑀</m:t>
                      </m:r>
                      <m:d>
                        <m:dPr>
                          <m:ctrlPr>
                            <a:rPr lang="it-IT" sz="1800" b="0" i="1" u="none" strike="noStrike" baseline="0" smtClean="0">
                              <a:solidFill>
                                <a:srgbClr val="000000"/>
                              </a:solidFill>
                              <a:latin typeface="Cambria Math" panose="02040503050406030204" pitchFamily="18" charset="0"/>
                            </a:rPr>
                          </m:ctrlPr>
                        </m:dPr>
                        <m:e>
                          <m:sSub>
                            <m:sSubPr>
                              <m:ctrlPr>
                                <a:rPr lang="it-IT" i="1">
                                  <a:solidFill>
                                    <a:srgbClr val="000000"/>
                                  </a:solidFill>
                                  <a:latin typeface="Cambria Math" panose="02040503050406030204" pitchFamily="18" charset="0"/>
                                </a:rPr>
                              </m:ctrlPr>
                            </m:sSubPr>
                            <m:e>
                              <m:acc>
                                <m:accPr>
                                  <m:chr m:val="̈"/>
                                  <m:ctrlPr>
                                    <a:rPr lang="it-IT" i="1">
                                      <a:solidFill>
                                        <a:srgbClr val="000000"/>
                                      </a:solidFill>
                                      <a:latin typeface="Cambria Math" panose="02040503050406030204" pitchFamily="18" charset="0"/>
                                    </a:rPr>
                                  </m:ctrlPr>
                                </m:accPr>
                                <m:e>
                                  <m:r>
                                    <a:rPr lang="it-IT" b="0" i="1" smtClean="0">
                                      <a:solidFill>
                                        <a:srgbClr val="000000"/>
                                      </a:solidFill>
                                      <a:latin typeface="Cambria Math" panose="02040503050406030204" pitchFamily="18" charset="0"/>
                                    </a:rPr>
                                    <m:t>𝑝</m:t>
                                  </m:r>
                                </m:e>
                              </m:acc>
                            </m:e>
                            <m:sub>
                              <m:r>
                                <a:rPr lang="it-IT" b="0" i="1" smtClean="0">
                                  <a:solidFill>
                                    <a:srgbClr val="000000"/>
                                  </a:solidFill>
                                  <a:latin typeface="Cambria Math" panose="02040503050406030204" pitchFamily="18" charset="0"/>
                                </a:rPr>
                                <m:t>𝑑</m:t>
                              </m:r>
                            </m:sub>
                          </m:sSub>
                          <m:r>
                            <a:rPr lang="it-IT" sz="1800" b="0" i="1" u="none" strike="noStrike" baseline="0" smtClean="0">
                              <a:solidFill>
                                <a:srgbClr val="000000"/>
                              </a:solidFill>
                              <a:latin typeface="Cambria Math" panose="02040503050406030204" pitchFamily="18" charset="0"/>
                            </a:rPr>
                            <m:t>−</m:t>
                          </m:r>
                          <m:sSub>
                            <m:sSubPr>
                              <m:ctrlPr>
                                <a:rPr lang="it-IT" sz="1800" b="0" i="1" u="none" strike="noStrike" baseline="0" smtClean="0">
                                  <a:solidFill>
                                    <a:srgbClr val="000000"/>
                                  </a:solidFill>
                                  <a:latin typeface="Cambria Math" panose="02040503050406030204" pitchFamily="18" charset="0"/>
                                </a:rPr>
                              </m:ctrlPr>
                            </m:sSubPr>
                            <m:e>
                              <m:acc>
                                <m:accPr>
                                  <m:chr m:val="̈"/>
                                  <m:ctrlPr>
                                    <a:rPr lang="it-IT" sz="1800" b="0" i="1" u="none" strike="noStrike" baseline="0" smtClean="0">
                                      <a:solidFill>
                                        <a:srgbClr val="000000"/>
                                      </a:solidFill>
                                      <a:latin typeface="Cambria Math" panose="02040503050406030204" pitchFamily="18" charset="0"/>
                                    </a:rPr>
                                  </m:ctrlPr>
                                </m:accPr>
                                <m:e>
                                  <m:r>
                                    <a:rPr lang="it-IT" sz="1800" b="0" i="1" u="none" strike="noStrike" baseline="0" smtClean="0">
                                      <a:solidFill>
                                        <a:srgbClr val="000000"/>
                                      </a:solidFill>
                                      <a:latin typeface="Cambria Math" panose="02040503050406030204" pitchFamily="18" charset="0"/>
                                    </a:rPr>
                                    <m:t>𝑝</m:t>
                                  </m:r>
                                </m:e>
                              </m:acc>
                            </m:e>
                            <m:sub>
                              <m:r>
                                <a:rPr lang="it-IT" sz="1800" b="0" i="1" u="none" strike="noStrike" baseline="0" smtClean="0">
                                  <a:solidFill>
                                    <a:srgbClr val="000000"/>
                                  </a:solidFill>
                                  <a:latin typeface="Cambria Math" panose="02040503050406030204" pitchFamily="18" charset="0"/>
                                </a:rPr>
                                <m:t>𝑟</m:t>
                              </m:r>
                            </m:sub>
                          </m:sSub>
                        </m:e>
                      </m:d>
                      <m:r>
                        <a:rPr lang="it-IT" sz="1800" b="0" i="1" u="none" strike="noStrike" baseline="0" smtClean="0">
                          <a:solidFill>
                            <a:srgbClr val="000000"/>
                          </a:solidFill>
                          <a:latin typeface="Cambria Math" panose="02040503050406030204" pitchFamily="18" charset="0"/>
                        </a:rPr>
                        <m:t>+</m:t>
                      </m:r>
                      <m:r>
                        <a:rPr lang="it-IT" sz="1800" b="0" i="1" u="none" strike="noStrike" baseline="0" smtClean="0">
                          <a:solidFill>
                            <a:srgbClr val="000000"/>
                          </a:solidFill>
                          <a:latin typeface="Cambria Math" panose="02040503050406030204" pitchFamily="18" charset="0"/>
                        </a:rPr>
                        <m:t>𝐷</m:t>
                      </m:r>
                      <m:r>
                        <a:rPr lang="it-IT" sz="1800" b="0" i="1" u="none" strike="noStrike" baseline="0" smtClean="0">
                          <a:solidFill>
                            <a:srgbClr val="000000"/>
                          </a:solidFill>
                          <a:latin typeface="Cambria Math" panose="02040503050406030204" pitchFamily="18" charset="0"/>
                        </a:rPr>
                        <m:t>(</m:t>
                      </m:r>
                      <m:sSub>
                        <m:sSubPr>
                          <m:ctrlPr>
                            <a:rPr lang="it-IT" sz="1800" b="0" i="1" u="none" strike="noStrike" baseline="0" smtClean="0">
                              <a:solidFill>
                                <a:srgbClr val="000000"/>
                              </a:solidFill>
                              <a:latin typeface="Cambria Math" panose="02040503050406030204" pitchFamily="18" charset="0"/>
                            </a:rPr>
                          </m:ctrlPr>
                        </m:sSubPr>
                        <m:e>
                          <m:acc>
                            <m:accPr>
                              <m:chr m:val="̇"/>
                              <m:ctrlPr>
                                <a:rPr lang="it-IT" sz="1800" b="0" i="1" u="none" strike="noStrike" baseline="0" smtClean="0">
                                  <a:solidFill>
                                    <a:srgbClr val="000000"/>
                                  </a:solidFill>
                                  <a:latin typeface="Cambria Math" panose="02040503050406030204" pitchFamily="18" charset="0"/>
                                </a:rPr>
                              </m:ctrlPr>
                            </m:accPr>
                            <m:e>
                              <m:r>
                                <a:rPr lang="it-IT" sz="1800" b="0" i="1" u="none" strike="noStrike" baseline="0" smtClean="0">
                                  <a:solidFill>
                                    <a:srgbClr val="000000"/>
                                  </a:solidFill>
                                  <a:latin typeface="Cambria Math" panose="02040503050406030204" pitchFamily="18" charset="0"/>
                                </a:rPr>
                                <m:t>𝑝</m:t>
                              </m:r>
                            </m:e>
                          </m:acc>
                        </m:e>
                        <m:sub>
                          <m:r>
                            <a:rPr lang="it-IT" sz="1800" b="0" i="1" u="none" strike="noStrike" baseline="0" smtClean="0">
                              <a:solidFill>
                                <a:srgbClr val="000000"/>
                              </a:solidFill>
                              <a:latin typeface="Cambria Math" panose="02040503050406030204" pitchFamily="18" charset="0"/>
                            </a:rPr>
                            <m:t>𝑑</m:t>
                          </m:r>
                        </m:sub>
                      </m:sSub>
                      <m:r>
                        <a:rPr lang="it-IT" sz="1800" b="0" i="1" u="none" strike="noStrike" baseline="0" smtClean="0">
                          <a:solidFill>
                            <a:srgbClr val="000000"/>
                          </a:solidFill>
                          <a:latin typeface="Cambria Math" panose="02040503050406030204" pitchFamily="18" charset="0"/>
                        </a:rPr>
                        <m:t>−</m:t>
                      </m:r>
                      <m:sSub>
                        <m:sSubPr>
                          <m:ctrlPr>
                            <a:rPr lang="it-IT" sz="1800" b="0" i="1" u="none" strike="noStrike" baseline="0" smtClean="0">
                              <a:solidFill>
                                <a:srgbClr val="000000"/>
                              </a:solidFill>
                              <a:latin typeface="Cambria Math" panose="02040503050406030204" pitchFamily="18" charset="0"/>
                            </a:rPr>
                          </m:ctrlPr>
                        </m:sSubPr>
                        <m:e>
                          <m:acc>
                            <m:accPr>
                              <m:chr m:val="̇"/>
                              <m:ctrlPr>
                                <a:rPr lang="it-IT" sz="1800" b="0" i="1" u="none" strike="noStrike" baseline="0" smtClean="0">
                                  <a:solidFill>
                                    <a:srgbClr val="000000"/>
                                  </a:solidFill>
                                  <a:latin typeface="Cambria Math" panose="02040503050406030204" pitchFamily="18" charset="0"/>
                                </a:rPr>
                              </m:ctrlPr>
                            </m:accPr>
                            <m:e>
                              <m:r>
                                <a:rPr lang="it-IT" sz="1800" b="0" i="1" u="none" strike="noStrike" baseline="0" smtClean="0">
                                  <a:solidFill>
                                    <a:srgbClr val="000000"/>
                                  </a:solidFill>
                                  <a:latin typeface="Cambria Math" panose="02040503050406030204" pitchFamily="18" charset="0"/>
                                </a:rPr>
                                <m:t>𝑝</m:t>
                              </m:r>
                            </m:e>
                          </m:acc>
                        </m:e>
                        <m:sub>
                          <m:r>
                            <a:rPr lang="it-IT" sz="1800" b="0" i="1" u="none" strike="noStrike" baseline="0" smtClean="0">
                              <a:solidFill>
                                <a:srgbClr val="000000"/>
                              </a:solidFill>
                              <a:latin typeface="Cambria Math" panose="02040503050406030204" pitchFamily="18" charset="0"/>
                            </a:rPr>
                            <m:t>𝑟</m:t>
                          </m:r>
                        </m:sub>
                      </m:sSub>
                      <m:r>
                        <a:rPr lang="it-IT" sz="1800" b="0" i="1" u="none" strike="noStrike" baseline="0" smtClean="0">
                          <a:solidFill>
                            <a:srgbClr val="000000"/>
                          </a:solidFill>
                          <a:latin typeface="Cambria Math" panose="02040503050406030204" pitchFamily="18" charset="0"/>
                        </a:rPr>
                        <m:t>)+</m:t>
                      </m:r>
                      <m:r>
                        <a:rPr lang="it-IT" sz="1800" b="0" i="1" u="none" strike="noStrike" baseline="0" smtClean="0">
                          <a:solidFill>
                            <a:srgbClr val="000000"/>
                          </a:solidFill>
                          <a:latin typeface="Cambria Math" panose="02040503050406030204" pitchFamily="18" charset="0"/>
                        </a:rPr>
                        <m:t>𝐾</m:t>
                      </m:r>
                      <m:d>
                        <m:dPr>
                          <m:ctrlPr>
                            <a:rPr lang="it-IT" sz="1800" b="0" i="1" u="none" strike="noStrike" baseline="0" smtClean="0">
                              <a:solidFill>
                                <a:srgbClr val="000000"/>
                              </a:solidFill>
                              <a:latin typeface="Cambria Math" panose="02040503050406030204" pitchFamily="18" charset="0"/>
                            </a:rPr>
                          </m:ctrlPr>
                        </m:dPr>
                        <m:e>
                          <m:sSub>
                            <m:sSubPr>
                              <m:ctrlPr>
                                <a:rPr lang="it-IT" sz="1800" b="0" i="1" u="none" strike="noStrike" baseline="0" smtClean="0">
                                  <a:solidFill>
                                    <a:srgbClr val="000000"/>
                                  </a:solidFill>
                                  <a:latin typeface="Cambria Math" panose="02040503050406030204" pitchFamily="18" charset="0"/>
                                </a:rPr>
                              </m:ctrlPr>
                            </m:sSubPr>
                            <m:e>
                              <m:r>
                                <a:rPr lang="it-IT" sz="1800" b="0" i="1" u="none" strike="noStrike" baseline="0" smtClean="0">
                                  <a:solidFill>
                                    <a:srgbClr val="000000"/>
                                  </a:solidFill>
                                  <a:latin typeface="Cambria Math" panose="02040503050406030204" pitchFamily="18" charset="0"/>
                                </a:rPr>
                                <m:t>𝑝</m:t>
                              </m:r>
                            </m:e>
                            <m:sub>
                              <m:r>
                                <a:rPr lang="it-IT" sz="1800" b="0" i="1" u="none" strike="noStrike" baseline="0" smtClean="0">
                                  <a:solidFill>
                                    <a:srgbClr val="000000"/>
                                  </a:solidFill>
                                  <a:latin typeface="Cambria Math" panose="02040503050406030204" pitchFamily="18" charset="0"/>
                                </a:rPr>
                                <m:t>𝑑</m:t>
                              </m:r>
                            </m:sub>
                          </m:sSub>
                          <m:r>
                            <a:rPr lang="it-IT" sz="1800" b="0" i="1" u="none" strike="noStrike" baseline="0" smtClean="0">
                              <a:solidFill>
                                <a:srgbClr val="000000"/>
                              </a:solidFill>
                              <a:latin typeface="Cambria Math" panose="02040503050406030204" pitchFamily="18" charset="0"/>
                            </a:rPr>
                            <m:t>−</m:t>
                          </m:r>
                          <m:sSub>
                            <m:sSubPr>
                              <m:ctrlPr>
                                <a:rPr lang="it-IT" sz="1800" b="0" i="1" u="none" strike="noStrike" baseline="0" smtClean="0">
                                  <a:solidFill>
                                    <a:srgbClr val="000000"/>
                                  </a:solidFill>
                                  <a:latin typeface="Cambria Math" panose="02040503050406030204" pitchFamily="18" charset="0"/>
                                </a:rPr>
                              </m:ctrlPr>
                            </m:sSubPr>
                            <m:e>
                              <m:r>
                                <a:rPr lang="it-IT" sz="1800" b="0" i="1" u="none" strike="noStrike" baseline="0" smtClean="0">
                                  <a:solidFill>
                                    <a:srgbClr val="000000"/>
                                  </a:solidFill>
                                  <a:latin typeface="Cambria Math" panose="02040503050406030204" pitchFamily="18" charset="0"/>
                                </a:rPr>
                                <m:t>𝑝</m:t>
                              </m:r>
                            </m:e>
                            <m:sub>
                              <m:r>
                                <a:rPr lang="it-IT" sz="1800" b="0" i="1" u="none" strike="noStrike" baseline="0" smtClean="0">
                                  <a:solidFill>
                                    <a:srgbClr val="000000"/>
                                  </a:solidFill>
                                  <a:latin typeface="Cambria Math" panose="02040503050406030204" pitchFamily="18" charset="0"/>
                                </a:rPr>
                                <m:t>𝑟</m:t>
                              </m:r>
                            </m:sub>
                          </m:sSub>
                        </m:e>
                      </m:d>
                      <m:r>
                        <a:rPr lang="it-IT" sz="1800" b="0" i="1" u="none" strike="noStrike" baseline="0" smtClean="0">
                          <a:solidFill>
                            <a:srgbClr val="000000"/>
                          </a:solidFill>
                          <a:latin typeface="Cambria Math" panose="02040503050406030204" pitchFamily="18" charset="0"/>
                        </a:rPr>
                        <m:t>=−</m:t>
                      </m:r>
                      <m:r>
                        <a:rPr lang="it-IT" sz="1800" b="0" i="1" u="none" strike="noStrike" baseline="0" smtClean="0">
                          <a:solidFill>
                            <a:srgbClr val="000000"/>
                          </a:solidFill>
                          <a:latin typeface="Cambria Math" panose="02040503050406030204" pitchFamily="18" charset="0"/>
                        </a:rPr>
                        <m:t>𝐹</m:t>
                      </m:r>
                    </m:oMath>
                  </m:oMathPara>
                </a14:m>
                <a:endParaRPr lang="en-GB" sz="1800" b="0" i="0" u="none" strike="noStrike" baseline="0" dirty="0">
                  <a:solidFill>
                    <a:srgbClr val="000000"/>
                  </a:solidFill>
                  <a:latin typeface="Courier New" panose="02070309020205020404" pitchFamily="49"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p:txBody>
          </p:sp>
        </mc:Choice>
        <mc:Fallback xmlns="">
          <p:sp>
            <p:nvSpPr>
              <p:cNvPr id="6" name="CasellaDiTesto 5">
                <a:extLst>
                  <a:ext uri="{FF2B5EF4-FFF2-40B4-BE49-F238E27FC236}">
                    <a16:creationId xmlns:a16="http://schemas.microsoft.com/office/drawing/2014/main" id="{5AB487F3-C834-D878-F2D0-E6693DA57878}"/>
                  </a:ext>
                </a:extLst>
              </p:cNvPr>
              <p:cNvSpPr txBox="1">
                <a:spLocks noRot="1" noChangeAspect="1" noMove="1" noResize="1" noEditPoints="1" noAdjustHandles="1" noChangeArrowheads="1" noChangeShapeType="1" noTextEdit="1"/>
              </p:cNvSpPr>
              <p:nvPr/>
            </p:nvSpPr>
            <p:spPr>
              <a:xfrm>
                <a:off x="0" y="0"/>
                <a:ext cx="9113790" cy="7294305"/>
              </a:xfrm>
              <a:prstGeom prst="rect">
                <a:avLst/>
              </a:prstGeom>
              <a:blipFill>
                <a:blip r:embed="rId4"/>
                <a:stretch>
                  <a:fillRect l="-535" t="-418"/>
                </a:stretch>
              </a:blipFill>
            </p:spPr>
            <p:txBody>
              <a:bodyPr/>
              <a:lstStyle/>
              <a:p>
                <a:r>
                  <a:rPr lang="en-GB">
                    <a:noFill/>
                  </a:rPr>
                  <a:t> </a:t>
                </a:r>
              </a:p>
            </p:txBody>
          </p:sp>
        </mc:Fallback>
      </mc:AlternateContent>
      <p:sp>
        <p:nvSpPr>
          <p:cNvPr id="7" name="Rettangolo 6">
            <a:extLst>
              <a:ext uri="{FF2B5EF4-FFF2-40B4-BE49-F238E27FC236}">
                <a16:creationId xmlns:a16="http://schemas.microsoft.com/office/drawing/2014/main" id="{A64095F7-F0B8-4A6E-B499-4AECA9B273A7}"/>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20</a:t>
            </a:r>
          </a:p>
        </p:txBody>
      </p:sp>
    </p:spTree>
    <p:extLst>
      <p:ext uri="{BB962C8B-B14F-4D97-AF65-F5344CB8AC3E}">
        <p14:creationId xmlns:p14="http://schemas.microsoft.com/office/powerpoint/2010/main" val="3358410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10"/>
          <p:cNvSpPr/>
          <p:nvPr/>
        </p:nvSpPr>
        <p:spPr>
          <a:xfrm>
            <a:off x="1" y="6500178"/>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10" name="Picture 2" descr="C:\Bruno\campus\unina\Stationery\Dipartimenti\DIETI\Logo_DIETI_Por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421" y="0"/>
            <a:ext cx="9083580" cy="9581662"/>
          </a:xfrm>
          <a:prstGeom prst="rect">
            <a:avLst/>
          </a:prstGeom>
        </p:spPr>
        <p:txBody>
          <a:bodyPr wrap="square">
            <a:spAutoFit/>
          </a:bodyPr>
          <a:lstStyle/>
          <a:p>
            <a:pPr>
              <a:spcAft>
                <a:spcPts val="600"/>
              </a:spcAft>
            </a:pPr>
            <a:r>
              <a:rPr lang="it-IT" sz="2800" dirty="0">
                <a:solidFill>
                  <a:srgbClr val="971720"/>
                </a:solidFill>
                <a:latin typeface="Times New Roman" panose="02020603050405020304" pitchFamily="18" charset="0"/>
                <a:cs typeface="Times New Roman" panose="02020603050405020304" pitchFamily="18" charset="0"/>
              </a:rPr>
              <a:t>Index</a:t>
            </a:r>
          </a:p>
          <a:p>
            <a:pPr marL="342900" lvl="0" indent="-342900">
              <a:lnSpc>
                <a:spcPct val="150000"/>
              </a:lnSpc>
              <a:spcBef>
                <a:spcPct val="20000"/>
              </a:spcBef>
              <a:buClr>
                <a:srgbClr val="FFDC00"/>
              </a:buClr>
              <a:buSzPct val="70000"/>
              <a:buFont typeface="Wingdings" pitchFamily="2" charset="2"/>
              <a:buChar char="u"/>
            </a:pPr>
            <a:r>
              <a:rPr lang="it-IT" sz="2400" b="1" dirty="0">
                <a:solidFill>
                  <a:srgbClr val="162230"/>
                </a:solidFill>
                <a:latin typeface="Times New Roman" panose="02020603050405020304" pitchFamily="18" charset="0"/>
                <a:cs typeface="Times New Roman" panose="02020603050405020304" pitchFamily="18" charset="0"/>
              </a:rPr>
              <a:t>Motion Planning</a:t>
            </a:r>
          </a:p>
          <a:p>
            <a:pPr marL="452438" lvl="0" indent="-98425">
              <a:lnSpc>
                <a:spcPct val="150000"/>
              </a:lnSpc>
              <a:spcBef>
                <a:spcPct val="20000"/>
              </a:spcBef>
              <a:buClr>
                <a:srgbClr val="C00000"/>
              </a:buClr>
              <a:buSzPct val="70000"/>
              <a:buFont typeface="Wingdings" pitchFamily="2" charset="2"/>
              <a:buChar char="u"/>
            </a:pPr>
            <a:r>
              <a:rPr lang="it-IT" dirty="0">
                <a:solidFill>
                  <a:srgbClr val="162230"/>
                </a:solidFill>
                <a:latin typeface="Times New Roman" panose="02020603050405020304" pitchFamily="18" charset="0"/>
                <a:cs typeface="Times New Roman" panose="02020603050405020304" pitchFamily="18" charset="0"/>
              </a:rPr>
              <a:t> The Probabilistic Roadmap Method</a:t>
            </a:r>
          </a:p>
          <a:p>
            <a:pPr marL="452438" lvl="0" indent="-98425">
              <a:lnSpc>
                <a:spcPct val="150000"/>
              </a:lnSpc>
              <a:spcBef>
                <a:spcPct val="20000"/>
              </a:spcBef>
              <a:buClr>
                <a:srgbClr val="C00000"/>
              </a:buClr>
              <a:buSzPct val="70000"/>
              <a:buFont typeface="Wingdings" pitchFamily="2" charset="2"/>
              <a:buChar char="u"/>
            </a:pPr>
            <a:r>
              <a:rPr lang="it-IT" dirty="0">
                <a:solidFill>
                  <a:srgbClr val="162230"/>
                </a:solidFill>
                <a:latin typeface="Times New Roman" panose="02020603050405020304" pitchFamily="18" charset="0"/>
                <a:cs typeface="Times New Roman" panose="02020603050405020304" pitchFamily="18" charset="0"/>
              </a:rPr>
              <a:t> The A* Algorithm</a:t>
            </a:r>
          </a:p>
          <a:p>
            <a:pPr marL="452438" lvl="0" indent="-98425">
              <a:lnSpc>
                <a:spcPct val="150000"/>
              </a:lnSpc>
              <a:spcBef>
                <a:spcPct val="20000"/>
              </a:spcBef>
              <a:buClr>
                <a:srgbClr val="C00000"/>
              </a:buClr>
              <a:buSzPct val="70000"/>
              <a:buFont typeface="Wingdings" pitchFamily="2" charset="2"/>
              <a:buChar char="u"/>
            </a:pPr>
            <a:r>
              <a:rPr lang="it-IT" i="0" dirty="0">
                <a:effectLst/>
                <a:latin typeface="Times New Roman" panose="02020603050405020304" pitchFamily="18" charset="0"/>
                <a:cs typeface="Times New Roman" panose="02020603050405020304" pitchFamily="18" charset="0"/>
              </a:rPr>
              <a:t>Path through multiple waypoints </a:t>
            </a:r>
          </a:p>
          <a:p>
            <a:pPr marL="354013" lvl="0">
              <a:lnSpc>
                <a:spcPct val="150000"/>
              </a:lnSpc>
              <a:spcBef>
                <a:spcPct val="20000"/>
              </a:spcBef>
              <a:buClr>
                <a:srgbClr val="C00000"/>
              </a:buClr>
              <a:buSzPct val="70000"/>
            </a:pPr>
            <a:endParaRPr lang="it-IT" sz="2000" dirty="0">
              <a:solidFill>
                <a:srgbClr val="162230"/>
              </a:solidFill>
              <a:latin typeface="Times New Roman" panose="02020603050405020304" pitchFamily="18" charset="0"/>
              <a:cs typeface="Times New Roman" panose="02020603050405020304" pitchFamily="18" charset="0"/>
            </a:endParaRPr>
          </a:p>
          <a:p>
            <a:pPr marL="342900" lvl="0" indent="-342900">
              <a:lnSpc>
                <a:spcPct val="150000"/>
              </a:lnSpc>
              <a:spcBef>
                <a:spcPct val="20000"/>
              </a:spcBef>
              <a:buClr>
                <a:srgbClr val="FFDC00"/>
              </a:buClr>
              <a:buSzPct val="70000"/>
              <a:buFont typeface="Wingdings" pitchFamily="2" charset="2"/>
              <a:buChar char="u"/>
            </a:pPr>
            <a:r>
              <a:rPr lang="it-IT" sz="2400" b="1" dirty="0">
                <a:solidFill>
                  <a:srgbClr val="162230"/>
                </a:solidFill>
                <a:latin typeface="Times New Roman" panose="02020603050405020304" pitchFamily="18" charset="0"/>
                <a:cs typeface="Times New Roman" panose="02020603050405020304" pitchFamily="18" charset="0"/>
              </a:rPr>
              <a:t>Trajectory Planning</a:t>
            </a:r>
          </a:p>
          <a:p>
            <a:pPr lvl="0">
              <a:lnSpc>
                <a:spcPct val="150000"/>
              </a:lnSpc>
              <a:spcBef>
                <a:spcPct val="20000"/>
              </a:spcBef>
              <a:buClr>
                <a:srgbClr val="FFDC00"/>
              </a:buClr>
              <a:buSzPct val="70000"/>
            </a:pPr>
            <a:endParaRPr lang="it-IT" sz="2400" b="1" dirty="0">
              <a:solidFill>
                <a:srgbClr val="162230"/>
              </a:solidFill>
              <a:latin typeface="Times New Roman" panose="02020603050405020304" pitchFamily="18" charset="0"/>
              <a:cs typeface="Times New Roman" panose="02020603050405020304" pitchFamily="18" charset="0"/>
            </a:endParaRPr>
          </a:p>
          <a:p>
            <a:pPr marL="342900" lvl="0" indent="-342900">
              <a:lnSpc>
                <a:spcPct val="150000"/>
              </a:lnSpc>
              <a:spcBef>
                <a:spcPct val="20000"/>
              </a:spcBef>
              <a:buClr>
                <a:srgbClr val="FFDC00"/>
              </a:buClr>
              <a:buSzPct val="70000"/>
              <a:buFont typeface="Wingdings" pitchFamily="2" charset="2"/>
              <a:buChar char="u"/>
            </a:pPr>
            <a:r>
              <a:rPr lang="it-IT" sz="2400" b="1" dirty="0">
                <a:solidFill>
                  <a:srgbClr val="162230"/>
                </a:solidFill>
                <a:latin typeface="Times New Roman" panose="02020603050405020304" pitchFamily="18" charset="0"/>
                <a:cs typeface="Times New Roman" panose="02020603050405020304" pitchFamily="18" charset="0"/>
              </a:rPr>
              <a:t>Controllers </a:t>
            </a:r>
          </a:p>
          <a:p>
            <a:pPr marL="342900" lvl="0" indent="11113">
              <a:lnSpc>
                <a:spcPct val="150000"/>
              </a:lnSpc>
              <a:spcBef>
                <a:spcPct val="20000"/>
              </a:spcBef>
              <a:buClr>
                <a:srgbClr val="C00000"/>
              </a:buClr>
              <a:buSzPct val="70000"/>
              <a:buFont typeface="Wingdings" pitchFamily="2" charset="2"/>
              <a:buChar char="u"/>
            </a:pPr>
            <a:r>
              <a:rPr lang="it-IT" b="0" i="0" dirty="0">
                <a:effectLst/>
                <a:latin typeface="Times New Roman" panose="02020603050405020304" pitchFamily="18" charset="0"/>
                <a:cs typeface="Times New Roman" panose="02020603050405020304" pitchFamily="18" charset="0"/>
              </a:rPr>
              <a:t>The passivity-based control</a:t>
            </a:r>
            <a:r>
              <a:rPr lang="it-IT" b="0" i="0" dirty="0">
                <a:solidFill>
                  <a:srgbClr val="162230"/>
                </a:solidFill>
                <a:effectLst/>
                <a:latin typeface="Times New Roman" panose="02020603050405020304" pitchFamily="18" charset="0"/>
                <a:cs typeface="Times New Roman" panose="02020603050405020304" pitchFamily="18" charset="0"/>
              </a:rPr>
              <a:t>ler</a:t>
            </a:r>
            <a:endParaRPr lang="it-IT" dirty="0">
              <a:solidFill>
                <a:srgbClr val="162230"/>
              </a:solidFill>
              <a:latin typeface="Times New Roman" panose="02020603050405020304" pitchFamily="18" charset="0"/>
              <a:cs typeface="Times New Roman" panose="02020603050405020304" pitchFamily="18" charset="0"/>
            </a:endParaRPr>
          </a:p>
          <a:p>
            <a:pPr marL="342900" lvl="0" indent="11113">
              <a:lnSpc>
                <a:spcPct val="150000"/>
              </a:lnSpc>
              <a:spcBef>
                <a:spcPct val="20000"/>
              </a:spcBef>
              <a:buClr>
                <a:srgbClr val="C00000"/>
              </a:buClr>
              <a:buSzPct val="70000"/>
              <a:buFont typeface="Wingdings" pitchFamily="2" charset="2"/>
              <a:buChar char="u"/>
            </a:pPr>
            <a:r>
              <a:rPr lang="en-US" b="0" i="0" dirty="0">
                <a:effectLst/>
                <a:latin typeface="Times New Roman" panose="02020603050405020304" pitchFamily="18" charset="0"/>
                <a:cs typeface="Times New Roman" panose="02020603050405020304" pitchFamily="18" charset="0"/>
              </a:rPr>
              <a:t>Position and Attitude control through PID controllers</a:t>
            </a:r>
            <a:r>
              <a:rPr lang="it-IT" b="0" i="0" dirty="0">
                <a:solidFill>
                  <a:srgbClr val="162230"/>
                </a:solidFill>
                <a:effectLst/>
                <a:latin typeface="Times New Roman" panose="02020603050405020304" pitchFamily="18" charset="0"/>
                <a:cs typeface="Times New Roman" panose="02020603050405020304" pitchFamily="18" charset="0"/>
              </a:rPr>
              <a:t> with a Kalman Filter</a:t>
            </a:r>
            <a:r>
              <a:rPr lang="it-IT" dirty="0">
                <a:solidFill>
                  <a:srgbClr val="162230"/>
                </a:solidFill>
                <a:latin typeface="Times New Roman" panose="02020603050405020304" pitchFamily="18" charset="0"/>
                <a:cs typeface="Times New Roman" panose="02020603050405020304" pitchFamily="18" charset="0"/>
              </a:rPr>
              <a:t> </a:t>
            </a:r>
          </a:p>
          <a:p>
            <a:pPr marL="342900" indent="-254000">
              <a:lnSpc>
                <a:spcPct val="150000"/>
              </a:lnSpc>
              <a:spcBef>
                <a:spcPct val="20000"/>
              </a:spcBef>
              <a:buClr>
                <a:srgbClr val="FFDC00"/>
              </a:buClr>
              <a:buSzPct val="70000"/>
              <a:buFont typeface="Wingdings" pitchFamily="2" charset="2"/>
              <a:buChar char="u"/>
            </a:pPr>
            <a:endParaRPr lang="it-IT" sz="2000" dirty="0">
              <a:solidFill>
                <a:srgbClr val="162230"/>
              </a:solidFill>
              <a:latin typeface="Times New Roman" panose="02020603050405020304" pitchFamily="18" charset="0"/>
              <a:cs typeface="Times New Roman" panose="02020603050405020304" pitchFamily="18" charset="0"/>
            </a:endParaRPr>
          </a:p>
          <a:p>
            <a:pPr lvl="0">
              <a:lnSpc>
                <a:spcPct val="150000"/>
              </a:lnSpc>
              <a:spcBef>
                <a:spcPct val="20000"/>
              </a:spcBef>
              <a:buClr>
                <a:srgbClr val="FFDC00"/>
              </a:buClr>
              <a:buSzPct val="70000"/>
            </a:pPr>
            <a:endParaRPr lang="it-IT" sz="2400" dirty="0">
              <a:solidFill>
                <a:srgbClr val="162230"/>
              </a:solidFill>
              <a:latin typeface="Times New Roman" panose="02020603050405020304" pitchFamily="18" charset="0"/>
              <a:cs typeface="Times New Roman" panose="02020603050405020304" pitchFamily="18" charset="0"/>
            </a:endParaRPr>
          </a:p>
          <a:p>
            <a:pPr marL="342900" lvl="0" indent="-342900">
              <a:lnSpc>
                <a:spcPct val="150000"/>
              </a:lnSpc>
              <a:spcBef>
                <a:spcPct val="20000"/>
              </a:spcBef>
              <a:buClr>
                <a:srgbClr val="FFDC00"/>
              </a:buClr>
              <a:buSzPct val="70000"/>
              <a:buFont typeface="Wingdings" pitchFamily="2" charset="2"/>
              <a:buChar char="u"/>
            </a:pPr>
            <a:endParaRPr lang="it-IT" sz="2400" dirty="0">
              <a:solidFill>
                <a:srgbClr val="162230"/>
              </a:solidFill>
              <a:latin typeface="Century Gothic" pitchFamily="34" charset="0"/>
            </a:endParaRPr>
          </a:p>
          <a:p>
            <a:pPr marL="342900" lvl="0" indent="-342900">
              <a:lnSpc>
                <a:spcPct val="150000"/>
              </a:lnSpc>
              <a:spcBef>
                <a:spcPct val="20000"/>
              </a:spcBef>
              <a:buClr>
                <a:srgbClr val="FFDC00"/>
              </a:buClr>
              <a:buSzPct val="70000"/>
              <a:buFont typeface="Wingdings" pitchFamily="2" charset="2"/>
              <a:buChar char="u"/>
            </a:pPr>
            <a:endParaRPr lang="it-IT" sz="2400" dirty="0">
              <a:solidFill>
                <a:srgbClr val="162230"/>
              </a:solidFill>
              <a:latin typeface="Century Gothic" pitchFamily="34" charset="0"/>
            </a:endParaRPr>
          </a:p>
          <a:p>
            <a:pPr marL="342900" lvl="0" indent="-342900">
              <a:lnSpc>
                <a:spcPct val="150000"/>
              </a:lnSpc>
              <a:spcBef>
                <a:spcPct val="20000"/>
              </a:spcBef>
              <a:buClr>
                <a:srgbClr val="FFDC00"/>
              </a:buClr>
              <a:buSzPct val="70000"/>
              <a:buFont typeface="Wingdings" pitchFamily="2" charset="2"/>
              <a:buChar char="u"/>
            </a:pPr>
            <a:endParaRPr lang="it-IT" sz="2400" dirty="0">
              <a:solidFill>
                <a:srgbClr val="162230"/>
              </a:solidFill>
              <a:latin typeface="Century Gothic" pitchFamily="34" charset="0"/>
            </a:endParaRPr>
          </a:p>
          <a:p>
            <a:pPr marL="342900" lvl="0" indent="-342900">
              <a:lnSpc>
                <a:spcPct val="150000"/>
              </a:lnSpc>
              <a:spcBef>
                <a:spcPct val="20000"/>
              </a:spcBef>
              <a:buClr>
                <a:srgbClr val="FFDC00"/>
              </a:buClr>
              <a:buSzPct val="70000"/>
              <a:buFont typeface="Wingdings" pitchFamily="2" charset="2"/>
              <a:buChar char="u"/>
            </a:pPr>
            <a:endParaRPr lang="it-IT" sz="2400" dirty="0">
              <a:solidFill>
                <a:srgbClr val="162230"/>
              </a:solidFill>
              <a:latin typeface="Century Gothic" pitchFamily="34" charset="0"/>
            </a:endParaRPr>
          </a:p>
        </p:txBody>
      </p:sp>
      <p:sp>
        <p:nvSpPr>
          <p:cNvPr id="5" name="Rettangolo 4">
            <a:extLst>
              <a:ext uri="{FF2B5EF4-FFF2-40B4-BE49-F238E27FC236}">
                <a16:creationId xmlns:a16="http://schemas.microsoft.com/office/drawing/2014/main" id="{2B411544-48AF-463C-A4DE-25D462FAA46D}"/>
              </a:ext>
            </a:extLst>
          </p:cNvPr>
          <p:cNvSpPr/>
          <p:nvPr/>
        </p:nvSpPr>
        <p:spPr>
          <a:xfrm>
            <a:off x="4481" y="6533114"/>
            <a:ext cx="284052"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2</a:t>
            </a:r>
          </a:p>
        </p:txBody>
      </p:sp>
    </p:spTree>
    <p:extLst>
      <p:ext uri="{BB962C8B-B14F-4D97-AF65-F5344CB8AC3E}">
        <p14:creationId xmlns:p14="http://schemas.microsoft.com/office/powerpoint/2010/main" val="1077025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32A76F83-9A61-66F4-E7E4-464F2F28A6C6}"/>
                  </a:ext>
                </a:extLst>
              </p:cNvPr>
              <p:cNvSpPr txBox="1"/>
              <p:nvPr/>
            </p:nvSpPr>
            <p:spPr>
              <a:xfrm>
                <a:off x="0" y="0"/>
                <a:ext cx="9113790" cy="2585323"/>
              </a:xfrm>
              <a:prstGeom prst="rect">
                <a:avLst/>
              </a:prstGeom>
              <a:noFill/>
            </p:spPr>
            <p:txBody>
              <a:bodyPr wrap="square">
                <a:spAutoFit/>
              </a:bodyPr>
              <a:lstStyle/>
              <a:p>
                <a:pPr marL="0" indent="0">
                  <a:buNone/>
                </a:pPr>
                <a:r>
                  <a:rPr lang="en-GB" dirty="0">
                    <a:latin typeface="Times New Roman" panose="02020603050405020304" pitchFamily="18" charset="0"/>
                    <a:cs typeface="Times New Roman" panose="02020603050405020304" pitchFamily="18" charset="0"/>
                  </a:rPr>
                  <a:t>In comparation with the Passivity-Based-Control, the simulations are done considering external </a:t>
                </a:r>
              </a:p>
              <a:p>
                <a:pPr marL="0" indent="0">
                  <a:buNone/>
                </a:pPr>
                <a:r>
                  <a:rPr lang="en-GB" dirty="0">
                    <a:latin typeface="Times New Roman" panose="02020603050405020304" pitchFamily="18" charset="0"/>
                    <a:cs typeface="Times New Roman" panose="02020603050405020304" pitchFamily="18" charset="0"/>
                  </a:rPr>
                  <a:t>forces equal to:</a:t>
                </a:r>
              </a:p>
              <a:p>
                <a:endParaRPr lang="en-US" sz="1800" i="1" dirty="0">
                  <a:solidFill>
                    <a:srgbClr val="836967"/>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800" i="1" dirty="0" smtClean="0">
                              <a:solidFill>
                                <a:srgbClr val="836967"/>
                              </a:solidFill>
                              <a:latin typeface="Cambria Math" panose="02040503050406030204" pitchFamily="18" charset="0"/>
                            </a:rPr>
                          </m:ctrlPr>
                        </m:sSubPr>
                        <m:e>
                          <m:r>
                            <a:rPr lang="en-US" sz="1800" i="0" dirty="0" smtClean="0">
                              <a:latin typeface="Cambria Math" panose="02040503050406030204" pitchFamily="18" charset="0"/>
                            </a:rPr>
                            <m:t>𝑓</m:t>
                          </m:r>
                        </m:e>
                        <m:sub>
                          <m:r>
                            <a:rPr lang="it-IT" sz="1800" b="0" i="1" dirty="0" smtClean="0">
                              <a:latin typeface="Cambria Math" panose="02040503050406030204" pitchFamily="18" charset="0"/>
                            </a:rPr>
                            <m:t>1</m:t>
                          </m:r>
                        </m:sub>
                      </m:sSub>
                      <m:r>
                        <a:rPr lang="en-US" sz="1800" i="0" dirty="0" smtClean="0">
                          <a:latin typeface="Cambria Math" panose="02040503050406030204" pitchFamily="18" charset="0"/>
                        </a:rPr>
                        <m:t>=</m:t>
                      </m:r>
                      <m:d>
                        <m:dPr>
                          <m:ctrlPr>
                            <a:rPr lang="en-US" sz="1800" i="1" dirty="0" smtClean="0">
                              <a:solidFill>
                                <a:srgbClr val="836967"/>
                              </a:solidFill>
                              <a:latin typeface="Cambria Math" panose="02040503050406030204" pitchFamily="18" charset="0"/>
                            </a:rPr>
                          </m:ctrlPr>
                        </m:dPr>
                        <m:e>
                          <m:r>
                            <a:rPr lang="en-US" sz="1800" i="0" dirty="0" smtClean="0">
                              <a:latin typeface="Cambria Math" panose="02040503050406030204" pitchFamily="18" charset="0"/>
                            </a:rPr>
                            <m:t>1,3,5</m:t>
                          </m:r>
                        </m:e>
                      </m:d>
                      <m:r>
                        <a:rPr lang="en-US" sz="1800" i="1" dirty="0" smtClean="0">
                          <a:latin typeface="Cambria Math" panose="02040503050406030204" pitchFamily="18" charset="0"/>
                        </a:rPr>
                        <m:t>𝑁</m:t>
                      </m:r>
                    </m:oMath>
                  </m:oMathPara>
                </a14:m>
                <a:endParaRPr lang="en-US" sz="18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800" i="1" dirty="0" smtClean="0">
                              <a:solidFill>
                                <a:srgbClr val="836967"/>
                              </a:solidFill>
                              <a:latin typeface="Cambria Math" panose="02040503050406030204" pitchFamily="18" charset="0"/>
                            </a:rPr>
                          </m:ctrlPr>
                        </m:sSubPr>
                        <m:e>
                          <m:r>
                            <a:rPr lang="en-US" sz="1800" i="0" dirty="0" smtClean="0">
                              <a:latin typeface="Cambria Math" panose="02040503050406030204" pitchFamily="18" charset="0"/>
                            </a:rPr>
                            <m:t>𝑓</m:t>
                          </m:r>
                        </m:e>
                        <m:sub>
                          <m:r>
                            <a:rPr lang="it-IT" sz="1800" b="0" i="1" dirty="0" smtClean="0">
                              <a:latin typeface="Cambria Math" panose="02040503050406030204" pitchFamily="18" charset="0"/>
                            </a:rPr>
                            <m:t>2</m:t>
                          </m:r>
                        </m:sub>
                      </m:sSub>
                      <m:r>
                        <a:rPr lang="en-US" sz="1800" i="0" dirty="0" smtClean="0">
                          <a:latin typeface="Cambria Math" panose="02040503050406030204" pitchFamily="18" charset="0"/>
                        </a:rPr>
                        <m:t>=</m:t>
                      </m:r>
                      <m:d>
                        <m:dPr>
                          <m:ctrlPr>
                            <a:rPr lang="en-US" sz="1800" i="1" dirty="0" smtClean="0">
                              <a:solidFill>
                                <a:srgbClr val="836967"/>
                              </a:solidFill>
                              <a:latin typeface="Cambria Math" panose="02040503050406030204" pitchFamily="18" charset="0"/>
                            </a:rPr>
                          </m:ctrlPr>
                        </m:dPr>
                        <m:e>
                          <m:r>
                            <a:rPr lang="en-US" sz="1800" i="0" dirty="0" smtClean="0">
                              <a:latin typeface="Cambria Math" panose="02040503050406030204" pitchFamily="18" charset="0"/>
                            </a:rPr>
                            <m:t>1</m:t>
                          </m:r>
                          <m:r>
                            <a:rPr lang="it-IT" sz="1800" b="0" i="0" dirty="0" smtClean="0">
                              <a:latin typeface="Cambria Math" panose="02040503050406030204" pitchFamily="18" charset="0"/>
                            </a:rPr>
                            <m:t>0</m:t>
                          </m:r>
                          <m:r>
                            <a:rPr lang="en-US" sz="1800" i="0" dirty="0" smtClean="0">
                              <a:latin typeface="Cambria Math" panose="02040503050406030204" pitchFamily="18" charset="0"/>
                            </a:rPr>
                            <m:t>,3</m:t>
                          </m:r>
                          <m:r>
                            <a:rPr lang="it-IT" sz="1800" b="0" i="0" dirty="0" smtClean="0">
                              <a:latin typeface="Cambria Math" panose="02040503050406030204" pitchFamily="18" charset="0"/>
                            </a:rPr>
                            <m:t>0</m:t>
                          </m:r>
                          <m:r>
                            <a:rPr lang="en-US" sz="1800" i="0" dirty="0" smtClean="0">
                              <a:latin typeface="Cambria Math" panose="02040503050406030204" pitchFamily="18" charset="0"/>
                            </a:rPr>
                            <m:t>,5</m:t>
                          </m:r>
                          <m:r>
                            <a:rPr lang="it-IT" sz="1800" b="0" i="0" dirty="0" smtClean="0">
                              <a:latin typeface="Cambria Math" panose="02040503050406030204" pitchFamily="18" charset="0"/>
                            </a:rPr>
                            <m:t>0</m:t>
                          </m:r>
                        </m:e>
                      </m:d>
                      <m:r>
                        <a:rPr lang="en-US" sz="1800" i="1" dirty="0" smtClean="0">
                          <a:latin typeface="Cambria Math" panose="02040503050406030204" pitchFamily="18" charset="0"/>
                        </a:rPr>
                        <m:t>𝑁</m:t>
                      </m:r>
                    </m:oMath>
                  </m:oMathPara>
                </a14:m>
                <a:endParaRPr lang="en-US"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position error and the orientation error linked to the first simulation are shown.</a:t>
                </a:r>
              </a:p>
              <a:p>
                <a:endParaRPr lang="en-GB" dirty="0"/>
              </a:p>
              <a:p>
                <a:pPr marL="0" indent="0">
                  <a:buNone/>
                </a:pPr>
                <a:endParaRPr lang="en-GB" dirty="0"/>
              </a:p>
            </p:txBody>
          </p:sp>
        </mc:Choice>
        <mc:Fallback xmlns="">
          <p:sp>
            <p:nvSpPr>
              <p:cNvPr id="6" name="CasellaDiTesto 5">
                <a:extLst>
                  <a:ext uri="{FF2B5EF4-FFF2-40B4-BE49-F238E27FC236}">
                    <a16:creationId xmlns:a16="http://schemas.microsoft.com/office/drawing/2014/main" id="{32A76F83-9A61-66F4-E7E4-464F2F28A6C6}"/>
                  </a:ext>
                </a:extLst>
              </p:cNvPr>
              <p:cNvSpPr txBox="1">
                <a:spLocks noRot="1" noChangeAspect="1" noMove="1" noResize="1" noEditPoints="1" noAdjustHandles="1" noChangeArrowheads="1" noChangeShapeType="1" noTextEdit="1"/>
              </p:cNvSpPr>
              <p:nvPr/>
            </p:nvSpPr>
            <p:spPr>
              <a:xfrm>
                <a:off x="0" y="0"/>
                <a:ext cx="9113790" cy="2585323"/>
              </a:xfrm>
              <a:prstGeom prst="rect">
                <a:avLst/>
              </a:prstGeom>
              <a:blipFill>
                <a:blip r:embed="rId4"/>
                <a:stretch>
                  <a:fillRect l="-535" t="-1179"/>
                </a:stretch>
              </a:blipFill>
            </p:spPr>
            <p:txBody>
              <a:bodyPr/>
              <a:lstStyle/>
              <a:p>
                <a:r>
                  <a:rPr lang="en-GB">
                    <a:noFill/>
                  </a:rPr>
                  <a:t> </a:t>
                </a:r>
              </a:p>
            </p:txBody>
          </p:sp>
        </mc:Fallback>
      </mc:AlternateContent>
      <p:pic>
        <p:nvPicPr>
          <p:cNvPr id="7" name="Segnaposto contenuto 4">
            <a:extLst>
              <a:ext uri="{FF2B5EF4-FFF2-40B4-BE49-F238E27FC236}">
                <a16:creationId xmlns:a16="http://schemas.microsoft.com/office/drawing/2014/main" id="{1154872B-1BC4-ABF0-3A72-C9792458B80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09094" y="2028029"/>
            <a:ext cx="4098103" cy="2116949"/>
          </a:xfrm>
        </p:spPr>
      </p:pic>
      <p:pic>
        <p:nvPicPr>
          <p:cNvPr id="8" name="Segnaposto contenuto 4">
            <a:extLst>
              <a:ext uri="{FF2B5EF4-FFF2-40B4-BE49-F238E27FC236}">
                <a16:creationId xmlns:a16="http://schemas.microsoft.com/office/drawing/2014/main" id="{6F8FDEC9-9526-C697-EC7D-59C776F306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6805" y="4047719"/>
            <a:ext cx="4098103" cy="2166828"/>
          </a:xfrm>
          <a:prstGeom prst="rect">
            <a:avLst/>
          </a:prstGeom>
        </p:spPr>
      </p:pic>
      <p:sp>
        <p:nvSpPr>
          <p:cNvPr id="9" name="Rettangolo 8">
            <a:extLst>
              <a:ext uri="{FF2B5EF4-FFF2-40B4-BE49-F238E27FC236}">
                <a16:creationId xmlns:a16="http://schemas.microsoft.com/office/drawing/2014/main" id="{93DE31D2-D0BC-4124-BAFE-0A67EACEFFE1}"/>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21</a:t>
            </a:r>
          </a:p>
        </p:txBody>
      </p:sp>
    </p:spTree>
    <p:extLst>
      <p:ext uri="{BB962C8B-B14F-4D97-AF65-F5344CB8AC3E}">
        <p14:creationId xmlns:p14="http://schemas.microsoft.com/office/powerpoint/2010/main" val="2763015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E12DE898-64CD-6764-A92F-2B3A97C77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0979" y="159765"/>
            <a:ext cx="3582042" cy="1677217"/>
          </a:xfrm>
          <a:prstGeom prst="rect">
            <a:avLst/>
          </a:prstGeom>
        </p:spPr>
      </p:pic>
      <p:sp>
        <p:nvSpPr>
          <p:cNvPr id="7" name="CasellaDiTesto 6">
            <a:extLst>
              <a:ext uri="{FF2B5EF4-FFF2-40B4-BE49-F238E27FC236}">
                <a16:creationId xmlns:a16="http://schemas.microsoft.com/office/drawing/2014/main" id="{FE750D78-017E-1DFB-C0D5-AFA89BC09B37}"/>
              </a:ext>
            </a:extLst>
          </p:cNvPr>
          <p:cNvSpPr txBox="1"/>
          <p:nvPr/>
        </p:nvSpPr>
        <p:spPr>
          <a:xfrm>
            <a:off x="-84042" y="1945775"/>
            <a:ext cx="9143999" cy="2308324"/>
          </a:xfrm>
          <a:prstGeom prst="rect">
            <a:avLst/>
          </a:prstGeom>
          <a:noFill/>
        </p:spPr>
        <p:txBody>
          <a:bodyPr wrap="square">
            <a:spAutoFit/>
          </a:bodyPr>
          <a:lstStyle/>
          <a:p>
            <a:pPr marL="0" indent="0">
              <a:buNone/>
            </a:pPr>
            <a:r>
              <a:rPr lang="en-GB" dirty="0">
                <a:latin typeface="Times New Roman" panose="02020603050405020304" pitchFamily="18" charset="0"/>
                <a:cs typeface="Times New Roman" panose="02020603050405020304" pitchFamily="18" charset="0"/>
              </a:rPr>
              <a:t>The previous graph represents the external forces estimated by the Kalman filter. The comparation between the actual position and the reference position given by the admittance control is reported. </a:t>
            </a:r>
          </a:p>
          <a:p>
            <a:pPr marL="0" indent="0">
              <a:buNone/>
            </a:pPr>
            <a:r>
              <a:rPr lang="en-GB" dirty="0">
                <a:latin typeface="Times New Roman" panose="02020603050405020304" pitchFamily="18" charset="0"/>
                <a:cs typeface="Times New Roman" panose="02020603050405020304" pitchFamily="18" charset="0"/>
              </a:rPr>
              <a:t>  </a:t>
            </a:r>
          </a:p>
          <a:p>
            <a:pPr marL="0" indent="0">
              <a:buNone/>
            </a:pPr>
            <a:endParaRPr lang="en-GB" dirty="0">
              <a:latin typeface="Times New Roman" panose="02020603050405020304" pitchFamily="18" charset="0"/>
              <a:cs typeface="Times New Roman" panose="02020603050405020304" pitchFamily="18" charset="0"/>
            </a:endParaRPr>
          </a:p>
          <a:p>
            <a:pPr marL="0" indent="0">
              <a:buNone/>
            </a:pPr>
            <a:endParaRPr lang="en-GB" dirty="0">
              <a:latin typeface="Times New Roman" panose="02020603050405020304" pitchFamily="18" charset="0"/>
              <a:cs typeface="Times New Roman" panose="02020603050405020304" pitchFamily="18" charset="0"/>
            </a:endParaRPr>
          </a:p>
          <a:p>
            <a:endParaRPr lang="en-US" sz="1800" i="1" dirty="0">
              <a:solidFill>
                <a:srgbClr val="836967"/>
              </a:solidFill>
              <a:latin typeface="Cambria Math" panose="02040503050406030204" pitchFamily="18" charset="0"/>
            </a:endParaRPr>
          </a:p>
          <a:p>
            <a:r>
              <a:rPr lang="en-GB" dirty="0">
                <a:latin typeface="Times New Roman" panose="02020603050405020304" pitchFamily="18" charset="0"/>
                <a:cs typeface="Times New Roman" panose="02020603050405020304" pitchFamily="18" charset="0"/>
              </a:rPr>
              <a:t>.</a:t>
            </a:r>
          </a:p>
        </p:txBody>
      </p:sp>
      <p:pic>
        <p:nvPicPr>
          <p:cNvPr id="8" name="Immagine 7">
            <a:extLst>
              <a:ext uri="{FF2B5EF4-FFF2-40B4-BE49-F238E27FC236}">
                <a16:creationId xmlns:a16="http://schemas.microsoft.com/office/drawing/2014/main" id="{E36AF1E9-3655-A236-8090-815BCBDA0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432" y="2860675"/>
            <a:ext cx="3581400" cy="1676916"/>
          </a:xfrm>
          <a:prstGeom prst="rect">
            <a:avLst/>
          </a:prstGeom>
        </p:spPr>
      </p:pic>
      <p:pic>
        <p:nvPicPr>
          <p:cNvPr id="9" name="Immagine 8">
            <a:extLst>
              <a:ext uri="{FF2B5EF4-FFF2-40B4-BE49-F238E27FC236}">
                <a16:creationId xmlns:a16="http://schemas.microsoft.com/office/drawing/2014/main" id="{44E7DB05-98AE-73BB-883E-F9524B66FD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1589" y="4688610"/>
            <a:ext cx="3532735" cy="1674354"/>
          </a:xfrm>
          <a:prstGeom prst="rect">
            <a:avLst/>
          </a:prstGeom>
        </p:spPr>
      </p:pic>
      <p:pic>
        <p:nvPicPr>
          <p:cNvPr id="10" name="Immagine 9">
            <a:extLst>
              <a:ext uri="{FF2B5EF4-FFF2-40B4-BE49-F238E27FC236}">
                <a16:creationId xmlns:a16="http://schemas.microsoft.com/office/drawing/2014/main" id="{BB0B0C30-08E0-2C4A-0DCC-BD026A8C4A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3789" y="2879221"/>
            <a:ext cx="3685779" cy="1674354"/>
          </a:xfrm>
          <a:prstGeom prst="rect">
            <a:avLst/>
          </a:prstGeom>
        </p:spPr>
      </p:pic>
      <p:sp>
        <p:nvSpPr>
          <p:cNvPr id="11" name="Rettangolo 10">
            <a:extLst>
              <a:ext uri="{FF2B5EF4-FFF2-40B4-BE49-F238E27FC236}">
                <a16:creationId xmlns:a16="http://schemas.microsoft.com/office/drawing/2014/main" id="{0638B265-6919-44D2-B908-30926292B3BD}"/>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22</a:t>
            </a:r>
          </a:p>
        </p:txBody>
      </p:sp>
    </p:spTree>
    <p:extLst>
      <p:ext uri="{BB962C8B-B14F-4D97-AF65-F5344CB8AC3E}">
        <p14:creationId xmlns:p14="http://schemas.microsoft.com/office/powerpoint/2010/main" val="2965970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40E7CFA9-20D3-9961-93AB-53EBDAB56514}"/>
              </a:ext>
            </a:extLst>
          </p:cNvPr>
          <p:cNvSpPr txBox="1"/>
          <p:nvPr/>
        </p:nvSpPr>
        <p:spPr>
          <a:xfrm>
            <a:off x="-5442" y="0"/>
            <a:ext cx="9149442" cy="646331"/>
          </a:xfrm>
          <a:prstGeom prst="rect">
            <a:avLst/>
          </a:prstGeom>
          <a:noFill/>
        </p:spPr>
        <p:txBody>
          <a:bodyPr wrap="square">
            <a:spAutoFit/>
          </a:bodyPr>
          <a:lstStyle/>
          <a:p>
            <a:pPr marL="0" indent="0">
              <a:buNone/>
            </a:pPr>
            <a:endParaRPr lang="en-GB" dirty="0">
              <a:latin typeface="Times New Roman" panose="02020603050405020304" pitchFamily="18" charset="0"/>
              <a:cs typeface="Times New Roman" panose="02020603050405020304" pitchFamily="18" charset="0"/>
            </a:endParaRPr>
          </a:p>
          <a:p>
            <a:pPr marL="0" indent="0">
              <a:buNone/>
            </a:pPr>
            <a:r>
              <a:rPr lang="en-GB" dirty="0">
                <a:latin typeface="Times New Roman" panose="02020603050405020304" pitchFamily="18" charset="0"/>
                <a:cs typeface="Times New Roman" panose="02020603050405020304" pitchFamily="18" charset="0"/>
              </a:rPr>
              <a:t>The same results are obtained with respect to the increased disturbances in the second simulation</a:t>
            </a:r>
          </a:p>
        </p:txBody>
      </p:sp>
      <p:pic>
        <p:nvPicPr>
          <p:cNvPr id="7" name="Immagine 6">
            <a:extLst>
              <a:ext uri="{FF2B5EF4-FFF2-40B4-BE49-F238E27FC236}">
                <a16:creationId xmlns:a16="http://schemas.microsoft.com/office/drawing/2014/main" id="{3CC09DFF-B9F9-AD68-A35F-F52F82F7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73" y="1070421"/>
            <a:ext cx="3939514" cy="1844595"/>
          </a:xfrm>
          <a:prstGeom prst="rect">
            <a:avLst/>
          </a:prstGeom>
        </p:spPr>
      </p:pic>
      <p:pic>
        <p:nvPicPr>
          <p:cNvPr id="8" name="Immagine 7">
            <a:extLst>
              <a:ext uri="{FF2B5EF4-FFF2-40B4-BE49-F238E27FC236}">
                <a16:creationId xmlns:a16="http://schemas.microsoft.com/office/drawing/2014/main" id="{54A2D61E-B7E6-D0F7-C637-92696E6114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0313" y="1070420"/>
            <a:ext cx="3939514" cy="1844595"/>
          </a:xfrm>
          <a:prstGeom prst="rect">
            <a:avLst/>
          </a:prstGeom>
        </p:spPr>
      </p:pic>
      <p:pic>
        <p:nvPicPr>
          <p:cNvPr id="9" name="Immagine 8">
            <a:extLst>
              <a:ext uri="{FF2B5EF4-FFF2-40B4-BE49-F238E27FC236}">
                <a16:creationId xmlns:a16="http://schemas.microsoft.com/office/drawing/2014/main" id="{019E1F2A-F07E-EDFB-4EB5-A3A24559CA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9522" y="3429000"/>
            <a:ext cx="3939514" cy="1844595"/>
          </a:xfrm>
          <a:prstGeom prst="rect">
            <a:avLst/>
          </a:prstGeom>
        </p:spPr>
      </p:pic>
      <p:sp>
        <p:nvSpPr>
          <p:cNvPr id="10" name="Rettangolo 9">
            <a:extLst>
              <a:ext uri="{FF2B5EF4-FFF2-40B4-BE49-F238E27FC236}">
                <a16:creationId xmlns:a16="http://schemas.microsoft.com/office/drawing/2014/main" id="{A55A0CD4-29AD-4B73-89CB-D4F501D1AC08}"/>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23</a:t>
            </a:r>
          </a:p>
        </p:txBody>
      </p:sp>
    </p:spTree>
    <p:extLst>
      <p:ext uri="{BB962C8B-B14F-4D97-AF65-F5344CB8AC3E}">
        <p14:creationId xmlns:p14="http://schemas.microsoft.com/office/powerpoint/2010/main" val="414562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52E43C88-F4E3-9406-8F58-DA7FF970F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054" y="950419"/>
            <a:ext cx="3939514" cy="1844595"/>
          </a:xfrm>
          <a:prstGeom prst="rect">
            <a:avLst/>
          </a:prstGeom>
        </p:spPr>
      </p:pic>
      <p:pic>
        <p:nvPicPr>
          <p:cNvPr id="7" name="Immagine 6">
            <a:extLst>
              <a:ext uri="{FF2B5EF4-FFF2-40B4-BE49-F238E27FC236}">
                <a16:creationId xmlns:a16="http://schemas.microsoft.com/office/drawing/2014/main" id="{D9006E4E-593A-A642-3A9B-F982D58AF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2243" y="3429000"/>
            <a:ext cx="3939514" cy="1844595"/>
          </a:xfrm>
          <a:prstGeom prst="rect">
            <a:avLst/>
          </a:prstGeom>
        </p:spPr>
      </p:pic>
      <p:pic>
        <p:nvPicPr>
          <p:cNvPr id="8" name="Immagine 7">
            <a:extLst>
              <a:ext uri="{FF2B5EF4-FFF2-40B4-BE49-F238E27FC236}">
                <a16:creationId xmlns:a16="http://schemas.microsoft.com/office/drawing/2014/main" id="{3714E776-AE86-6569-E880-749BA8ECC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432" y="972202"/>
            <a:ext cx="3939514" cy="1844595"/>
          </a:xfrm>
          <a:prstGeom prst="rect">
            <a:avLst/>
          </a:prstGeom>
        </p:spPr>
      </p:pic>
      <p:sp>
        <p:nvSpPr>
          <p:cNvPr id="9" name="Rettangolo 8">
            <a:extLst>
              <a:ext uri="{FF2B5EF4-FFF2-40B4-BE49-F238E27FC236}">
                <a16:creationId xmlns:a16="http://schemas.microsoft.com/office/drawing/2014/main" id="{327CAA5A-1694-4B26-9CC2-252D8F9763E8}"/>
              </a:ext>
            </a:extLst>
          </p:cNvPr>
          <p:cNvSpPr/>
          <p:nvPr/>
        </p:nvSpPr>
        <p:spPr>
          <a:xfrm>
            <a:off x="4481" y="6533114"/>
            <a:ext cx="383438"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24</a:t>
            </a:r>
          </a:p>
        </p:txBody>
      </p:sp>
    </p:spTree>
    <p:extLst>
      <p:ext uri="{BB962C8B-B14F-4D97-AF65-F5344CB8AC3E}">
        <p14:creationId xmlns:p14="http://schemas.microsoft.com/office/powerpoint/2010/main" val="2151316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10">
            <a:extLst>
              <a:ext uri="{FF2B5EF4-FFF2-40B4-BE49-F238E27FC236}">
                <a16:creationId xmlns:a16="http://schemas.microsoft.com/office/drawing/2014/main" id="{9AC4B57D-DF19-178C-642E-7C64AF96720A}"/>
              </a:ext>
            </a:extLst>
          </p:cNvPr>
          <p:cNvSpPr/>
          <p:nvPr/>
        </p:nvSpPr>
        <p:spPr>
          <a:xfrm>
            <a:off x="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5" name="Picture 2" descr="C:\Bruno\campus\unina\Stationery\Dipartimenti\DIETI\Logo_DIETI_Porte.png">
            <a:extLst>
              <a:ext uri="{FF2B5EF4-FFF2-40B4-BE49-F238E27FC236}">
                <a16:creationId xmlns:a16="http://schemas.microsoft.com/office/drawing/2014/main" id="{0538B072-054F-F5D7-B727-51BB752D2B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CC848583-E162-54A7-7EDE-12078F20308E}"/>
              </a:ext>
            </a:extLst>
          </p:cNvPr>
          <p:cNvSpPr txBox="1"/>
          <p:nvPr/>
        </p:nvSpPr>
        <p:spPr>
          <a:xfrm>
            <a:off x="137584" y="209033"/>
            <a:ext cx="8976206" cy="3631763"/>
          </a:xfrm>
          <a:prstGeom prst="rect">
            <a:avLst/>
          </a:prstGeom>
          <a:noFill/>
        </p:spPr>
        <p:txBody>
          <a:bodyPr wrap="square">
            <a:spAutoFit/>
          </a:bodyPr>
          <a:lstStyle/>
          <a:p>
            <a:r>
              <a:rPr lang="it-IT" sz="3200" dirty="0" err="1">
                <a:solidFill>
                  <a:srgbClr val="971720"/>
                </a:solidFill>
                <a:latin typeface="Times New Roman" panose="02020603050405020304" pitchFamily="18" charset="0"/>
                <a:cs typeface="Times New Roman" panose="02020603050405020304" pitchFamily="18" charset="0"/>
              </a:rPr>
              <a:t>Conclusion</a:t>
            </a:r>
            <a:endParaRPr lang="it-IT" sz="3200" dirty="0">
              <a:solidFill>
                <a:srgbClr val="971720"/>
              </a:solidFill>
              <a:latin typeface="Times New Roman" panose="02020603050405020304" pitchFamily="18" charset="0"/>
              <a:cs typeface="Times New Roman" panose="02020603050405020304" pitchFamily="18" charset="0"/>
            </a:endParaRPr>
          </a:p>
          <a:p>
            <a:endParaRPr lang="it-IT" sz="1800" dirty="0">
              <a:solidFill>
                <a:srgbClr val="971720"/>
              </a:solidFill>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The Passivity Based Control offers better results in terms of position error in condition of small external disturbances, but this error is constant because of the absence of an observer which allows to compensate these effects. The PID controllers, on the other hand</a:t>
            </a:r>
            <a:r>
              <a:rPr lang="en-GB">
                <a:latin typeface="Times New Roman" panose="02020603050405020304" pitchFamily="18" charset="0"/>
                <a:cs typeface="Times New Roman" panose="02020603050405020304" pitchFamily="18" charset="0"/>
              </a:rPr>
              <a:t>, touches </a:t>
            </a:r>
            <a:r>
              <a:rPr lang="en-GB" dirty="0">
                <a:latin typeface="Times New Roman" panose="02020603050405020304" pitchFamily="18" charset="0"/>
                <a:cs typeface="Times New Roman" panose="02020603050405020304" pitchFamily="18" charset="0"/>
              </a:rPr>
              <a:t>higher peak values, but its average is equal to zero. </a:t>
            </a:r>
          </a:p>
          <a:p>
            <a:r>
              <a:rPr lang="en-GB" dirty="0">
                <a:latin typeface="Times New Roman" panose="02020603050405020304" pitchFamily="18" charset="0"/>
                <a:cs typeface="Times New Roman" panose="02020603050405020304" pitchFamily="18" charset="0"/>
              </a:rPr>
              <a:t>By increasing the disturbances, these trends are confirmed but for too high values the passivity based control stops to offer satisfying results.</a:t>
            </a:r>
          </a:p>
          <a:p>
            <a:r>
              <a:rPr lang="en-GB" dirty="0">
                <a:latin typeface="Times New Roman" panose="02020603050405020304" pitchFamily="18" charset="0"/>
                <a:cs typeface="Times New Roman" panose="02020603050405020304" pitchFamily="18" charset="0"/>
              </a:rPr>
              <a:t>About the orientation, the PID controller shows a lower error than the Passivity Based one. Moreover, the PID control with Kalman filter and admittance control takes in count also the linearization error.</a:t>
            </a:r>
          </a:p>
          <a:p>
            <a:endParaRPr lang="en-GB" dirty="0"/>
          </a:p>
        </p:txBody>
      </p:sp>
    </p:spTree>
    <p:extLst>
      <p:ext uri="{BB962C8B-B14F-4D97-AF65-F5344CB8AC3E}">
        <p14:creationId xmlns:p14="http://schemas.microsoft.com/office/powerpoint/2010/main" val="3820115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2DEC9F7-880C-4482-80AB-3BE634E19F16}"/>
              </a:ext>
            </a:extLst>
          </p:cNvPr>
          <p:cNvSpPr>
            <a:spLocks noGrp="1"/>
          </p:cNvSpPr>
          <p:nvPr>
            <p:ph idx="1"/>
          </p:nvPr>
        </p:nvSpPr>
        <p:spPr>
          <a:xfrm>
            <a:off x="146268" y="560902"/>
            <a:ext cx="8691239" cy="5620136"/>
          </a:xfrm>
        </p:spPr>
        <p:txBody>
          <a:bodyPr>
            <a:normAutofit/>
          </a:bodyPr>
          <a:lstStyle/>
          <a:p>
            <a:pPr marL="0" indent="0">
              <a:buNone/>
            </a:pPr>
            <a:endParaRPr lang="it-IT" sz="1400" dirty="0">
              <a:latin typeface="Century Gothic" panose="020B0502020202020204" pitchFamily="34" charset="0"/>
            </a:endParaRPr>
          </a:p>
          <a:p>
            <a:pPr marL="0" indent="0">
              <a:buNone/>
            </a:pPr>
            <a:r>
              <a:rPr lang="en-US" sz="1800" dirty="0">
                <a:latin typeface="Times New Roman" panose="02020603050405020304" pitchFamily="18" charset="0"/>
                <a:cs typeface="Times New Roman" panose="02020603050405020304" pitchFamily="18" charset="0"/>
              </a:rPr>
              <a:t>A classical problem for robotic navigation is how to efficiently navigate from one point to another and what to do if obstacles are encountered along the way.</a:t>
            </a:r>
          </a:p>
          <a:p>
            <a:pPr marL="0" indent="0">
              <a:buNone/>
            </a:pPr>
            <a:r>
              <a:rPr lang="en-US" sz="1800" dirty="0">
                <a:latin typeface="Times New Roman" panose="02020603050405020304" pitchFamily="18" charset="0"/>
                <a:cs typeface="Times New Roman" panose="02020603050405020304" pitchFamily="18" charset="0"/>
              </a:rPr>
              <a:t>Many map based path planning algorithms attempt to solve this problem, all with varying levels of optimality and complexity. The A* algorithm  and the Probabilistic Roadmap method (PRM) are used in this report with the aim of finding a path for the UAV in a known environment with the presence of obstacles.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The Probabilistic Roadmap Method </a:t>
            </a:r>
            <a:r>
              <a:rPr lang="en-US" sz="1800" dirty="0">
                <a:latin typeface="Times New Roman" panose="02020603050405020304" pitchFamily="18" charset="0"/>
                <a:cs typeface="Times New Roman" panose="02020603050405020304" pitchFamily="18" charset="0"/>
              </a:rPr>
              <a:t>gives as result an approximation of the configuration space. The basic idea is to take random samples from the configuration space of the robot, testing them for whether they are in the free space, and use a local planner to attempt to connect these configurations to other nearby configurations. Each rectilinear path between the two points is sampled and each sample is checked for collisions.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The A* algorithm </a:t>
            </a:r>
            <a:r>
              <a:rPr lang="en-US" sz="1800" dirty="0">
                <a:latin typeface="Times New Roman" panose="02020603050405020304" pitchFamily="18" charset="0"/>
                <a:cs typeface="Times New Roman" panose="02020603050405020304" pitchFamily="18" charset="0"/>
              </a:rPr>
              <a:t>aims to search for the path at the lowest cost from a starting point to an end point through weighted arcs and a heuristic function. During the implementation, the heuristic function was set to 0, with this assumption the A* algorithm is better known as </a:t>
            </a:r>
            <a:r>
              <a:rPr lang="en-US" sz="1800" b="1" dirty="0">
                <a:latin typeface="Times New Roman" panose="02020603050405020304" pitchFamily="18" charset="0"/>
                <a:cs typeface="Times New Roman" panose="02020603050405020304" pitchFamily="18" charset="0"/>
              </a:rPr>
              <a:t>Dijkstra's algorithm</a:t>
            </a:r>
            <a:r>
              <a:rPr lang="en-US" sz="1800" dirty="0">
                <a:latin typeface="Times New Roman" panose="02020603050405020304" pitchFamily="18" charset="0"/>
                <a:cs typeface="Times New Roman" panose="02020603050405020304" pitchFamily="18" charset="0"/>
              </a:rPr>
              <a:t>.</a:t>
            </a:r>
            <a:endParaRPr lang="it-IT" sz="1800" dirty="0">
              <a:latin typeface="Times New Roman" panose="02020603050405020304" pitchFamily="18" charset="0"/>
              <a:cs typeface="Times New Roman" panose="02020603050405020304" pitchFamily="18" charset="0"/>
            </a:endParaRPr>
          </a:p>
        </p:txBody>
      </p:sp>
      <p:sp>
        <p:nvSpPr>
          <p:cNvPr id="5" name="Rettangolo 10">
            <a:extLst>
              <a:ext uri="{FF2B5EF4-FFF2-40B4-BE49-F238E27FC236}">
                <a16:creationId xmlns:a16="http://schemas.microsoft.com/office/drawing/2014/main" id="{B3C290A1-FFC4-44E5-B113-A483B1CA4F7C}"/>
              </a:ext>
            </a:extLst>
          </p:cNvPr>
          <p:cNvSpPr/>
          <p:nvPr/>
        </p:nvSpPr>
        <p:spPr>
          <a:xfrm>
            <a:off x="1"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6" name="Picture 2" descr="C:\Bruno\campus\unina\Stationery\Dipartimenti\DIETI\Logo_DIETI_Porte.png">
            <a:extLst>
              <a:ext uri="{FF2B5EF4-FFF2-40B4-BE49-F238E27FC236}">
                <a16:creationId xmlns:a16="http://schemas.microsoft.com/office/drawing/2014/main" id="{0A52C303-8B78-4862-A408-F7B549EB7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a:extLst>
              <a:ext uri="{FF2B5EF4-FFF2-40B4-BE49-F238E27FC236}">
                <a16:creationId xmlns:a16="http://schemas.microsoft.com/office/drawing/2014/main" id="{340C08D3-84D8-4345-962F-F00E825A1F60}"/>
              </a:ext>
            </a:extLst>
          </p:cNvPr>
          <p:cNvSpPr/>
          <p:nvPr/>
        </p:nvSpPr>
        <p:spPr>
          <a:xfrm>
            <a:off x="4481" y="6533114"/>
            <a:ext cx="284052"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3</a:t>
            </a:r>
          </a:p>
        </p:txBody>
      </p:sp>
      <p:sp>
        <p:nvSpPr>
          <p:cNvPr id="8" name="CasellaDiTesto 7">
            <a:extLst>
              <a:ext uri="{FF2B5EF4-FFF2-40B4-BE49-F238E27FC236}">
                <a16:creationId xmlns:a16="http://schemas.microsoft.com/office/drawing/2014/main" id="{ECA3D588-07A2-40EA-B67E-604298B3111A}"/>
              </a:ext>
            </a:extLst>
          </p:cNvPr>
          <p:cNvSpPr txBox="1"/>
          <p:nvPr/>
        </p:nvSpPr>
        <p:spPr>
          <a:xfrm>
            <a:off x="146268" y="168331"/>
            <a:ext cx="4586748" cy="461665"/>
          </a:xfrm>
          <a:prstGeom prst="rect">
            <a:avLst/>
          </a:prstGeom>
          <a:noFill/>
        </p:spPr>
        <p:txBody>
          <a:bodyPr wrap="square">
            <a:spAutoFit/>
          </a:bodyPr>
          <a:lstStyle/>
          <a:p>
            <a:r>
              <a:rPr lang="it-IT" sz="2400" dirty="0">
                <a:solidFill>
                  <a:srgbClr val="971720"/>
                </a:solidFill>
                <a:latin typeface="Times New Roman" panose="02020603050405020304" pitchFamily="18" charset="0"/>
                <a:cs typeface="Times New Roman" panose="02020603050405020304" pitchFamily="18" charset="0"/>
              </a:rPr>
              <a:t>Motion Planning</a:t>
            </a:r>
            <a:endParaRPr lang="it-IT" sz="2400" dirty="0"/>
          </a:p>
        </p:txBody>
      </p:sp>
    </p:spTree>
    <p:extLst>
      <p:ext uri="{BB962C8B-B14F-4D97-AF65-F5344CB8AC3E}">
        <p14:creationId xmlns:p14="http://schemas.microsoft.com/office/powerpoint/2010/main" val="2248458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2DEC9F7-880C-4482-80AB-3BE634E19F16}"/>
              </a:ext>
            </a:extLst>
          </p:cNvPr>
          <p:cNvSpPr>
            <a:spLocks noGrp="1"/>
          </p:cNvSpPr>
          <p:nvPr>
            <p:ph idx="1"/>
          </p:nvPr>
        </p:nvSpPr>
        <p:spPr>
          <a:xfrm>
            <a:off x="146268" y="560902"/>
            <a:ext cx="8691239" cy="5620136"/>
          </a:xfrm>
        </p:spPr>
        <p:txBody>
          <a:bodyPr>
            <a:normAutofit/>
          </a:bodyPr>
          <a:lstStyle/>
          <a:p>
            <a:pPr marL="0" indent="0">
              <a:buNone/>
            </a:pPr>
            <a:endParaRPr lang="it-IT" sz="1400" dirty="0">
              <a:latin typeface="Century Gothic" panose="020B0502020202020204" pitchFamily="34" charset="0"/>
            </a:endParaRPr>
          </a:p>
          <a:p>
            <a:pPr>
              <a:lnSpc>
                <a:spcPct val="107000"/>
              </a:lnSpc>
              <a:spcAft>
                <a:spcPts val="800"/>
              </a:spcAft>
            </a:pP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The  </a:t>
            </a:r>
            <a:r>
              <a:rPr lang="it-IT" sz="1600" b="1" dirty="0" err="1">
                <a:effectLst/>
                <a:latin typeface="Times New Roman" panose="02020603050405020304" pitchFamily="18" charset="0"/>
                <a:ea typeface="Calibri" panose="020F0502020204030204" pitchFamily="34" charset="0"/>
                <a:cs typeface="Times New Roman" panose="02020603050405020304" pitchFamily="18" charset="0"/>
              </a:rPr>
              <a:t>occ_map.m</a:t>
            </a:r>
            <a:r>
              <a:rPr lang="it-IT"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600" b="1" dirty="0" err="1">
                <a:effectLst/>
                <a:latin typeface="Times New Roman" panose="02020603050405020304" pitchFamily="18" charset="0"/>
                <a:ea typeface="Calibri" panose="020F0502020204030204" pitchFamily="34" charset="0"/>
                <a:cs typeface="Times New Roman" panose="02020603050405020304" pitchFamily="18" charset="0"/>
              </a:rPr>
              <a:t>function</a:t>
            </a:r>
            <a:r>
              <a:rPr lang="it-IT"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600" b="1" dirty="0" err="1">
                <a:effectLst/>
                <a:latin typeface="Times New Roman" panose="02020603050405020304" pitchFamily="18" charset="0"/>
                <a:ea typeface="Calibri" panose="020F0502020204030204" pitchFamily="34" charset="0"/>
                <a:cs typeface="Times New Roman" panose="02020603050405020304" pitchFamily="18" charset="0"/>
              </a:rPr>
              <a:t>creates</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a 3D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map</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of a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fixed</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size and with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obstacles</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inside.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It</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also</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deals</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with the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plotting</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of the start and goal positions. </a:t>
            </a:r>
            <a:r>
              <a:rPr lang="it-IT" sz="1600" b="1" dirty="0">
                <a:effectLst/>
                <a:latin typeface="Times New Roman" panose="02020603050405020304" pitchFamily="18" charset="0"/>
                <a:ea typeface="Calibri" panose="020F0502020204030204" pitchFamily="34" charset="0"/>
                <a:cs typeface="Times New Roman" panose="02020603050405020304" pitchFamily="18" charset="0"/>
              </a:rPr>
              <a:t>The line </a:t>
            </a:r>
            <a:r>
              <a:rPr lang="it-IT" sz="1600" b="1" dirty="0" err="1">
                <a:effectLst/>
                <a:latin typeface="Times New Roman" panose="02020603050405020304" pitchFamily="18" charset="0"/>
                <a:ea typeface="Calibri" panose="020F0502020204030204" pitchFamily="34" charset="0"/>
                <a:cs typeface="Times New Roman" panose="02020603050405020304" pitchFamily="18" charset="0"/>
              </a:rPr>
              <a:t>setOccupancy</a:t>
            </a:r>
            <a:r>
              <a:rPr lang="it-IT" sz="1600" b="1" dirty="0">
                <a:effectLst/>
                <a:latin typeface="Times New Roman" panose="02020603050405020304" pitchFamily="18" charset="0"/>
                <a:ea typeface="Calibri" panose="020F0502020204030204" pitchFamily="34" charset="0"/>
                <a:cs typeface="Times New Roman" panose="02020603050405020304" pitchFamily="18" charset="0"/>
              </a:rPr>
              <a:t>(omap3D,xyzObstacles,1)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allows</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to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define</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the positions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occupied</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by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obstacles</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by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associating</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the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number</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1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if</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the position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is</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occupied</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-1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otherwise</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The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same</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operation</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is</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replicated</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for the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floor</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considered</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as</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 an </a:t>
            </a:r>
            <a:r>
              <a:rPr lang="it-IT" sz="1600" dirty="0" err="1">
                <a:effectLst/>
                <a:latin typeface="Times New Roman" panose="02020603050405020304" pitchFamily="18" charset="0"/>
                <a:ea typeface="Calibri" panose="020F0502020204030204" pitchFamily="34" charset="0"/>
                <a:cs typeface="Times New Roman" panose="02020603050405020304" pitchFamily="18" charset="0"/>
              </a:rPr>
              <a:t>obstacle</a:t>
            </a:r>
            <a:r>
              <a:rPr lang="it-IT" sz="1600" dirty="0">
                <a:effectLst/>
                <a:latin typeface="Times New Roman" panose="02020603050405020304" pitchFamily="18" charset="0"/>
                <a:ea typeface="Calibri" panose="020F0502020204030204" pitchFamily="34" charset="0"/>
                <a:cs typeface="Times New Roman" panose="02020603050405020304" pitchFamily="18" charset="0"/>
              </a:rPr>
              <a:t>.</a:t>
            </a:r>
          </a:p>
          <a:p>
            <a:r>
              <a:rPr lang="en-US" sz="1600" b="1" dirty="0">
                <a:latin typeface="Times New Roman" panose="02020603050405020304" pitchFamily="18" charset="0"/>
                <a:cs typeface="Times New Roman" panose="02020603050405020304" pitchFamily="18" charset="0"/>
              </a:rPr>
              <a:t>The function </a:t>
            </a:r>
            <a:r>
              <a:rPr lang="en-US" sz="1600" b="1" dirty="0" err="1">
                <a:latin typeface="Times New Roman" panose="02020603050405020304" pitchFamily="18" charset="0"/>
                <a:cs typeface="Times New Roman" panose="02020603050405020304" pitchFamily="18" charset="0"/>
              </a:rPr>
              <a:t>q_rand_gen.m</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generates a fixed number of random configurations (established by the parameter </a:t>
            </a:r>
            <a:r>
              <a:rPr lang="en-US" sz="1600" b="1" dirty="0" err="1">
                <a:latin typeface="Times New Roman" panose="02020603050405020304" pitchFamily="18" charset="0"/>
                <a:cs typeface="Times New Roman" panose="02020603050405020304" pitchFamily="18" charset="0"/>
              </a:rPr>
              <a:t>iter</a:t>
            </a:r>
            <a:r>
              <a:rPr lang="en-US" sz="1600" dirty="0">
                <a:latin typeface="Times New Roman" panose="02020603050405020304" pitchFamily="18" charset="0"/>
                <a:cs typeface="Times New Roman" panose="02020603050405020304" pitchFamily="18" charset="0"/>
              </a:rPr>
              <a:t>). These points, if they do not collide with any obstacle, are added to the vector representing a subset of </a:t>
            </a:r>
            <a:r>
              <a:rPr lang="en-US" sz="1600" b="1" dirty="0" err="1">
                <a:latin typeface="Times New Roman" panose="02020603050405020304" pitchFamily="18" charset="0"/>
                <a:cs typeface="Times New Roman" panose="02020603050405020304" pitchFamily="18" charset="0"/>
              </a:rPr>
              <a:t>Cfree</a:t>
            </a:r>
            <a:r>
              <a:rPr lang="en-US" sz="1600" dirty="0">
                <a:latin typeface="Times New Roman" panose="02020603050405020304" pitchFamily="18" charset="0"/>
                <a:cs typeface="Times New Roman" panose="02020603050405020304" pitchFamily="18" charset="0"/>
              </a:rPr>
              <a:t>. Precisely for this reason, as mentioned above, the </a:t>
            </a:r>
            <a:r>
              <a:rPr lang="en-US" sz="1600" b="1" dirty="0">
                <a:latin typeface="Times New Roman" panose="02020603050405020304" pitchFamily="18" charset="0"/>
                <a:cs typeface="Times New Roman" panose="02020603050405020304" pitchFamily="18" charset="0"/>
              </a:rPr>
              <a:t>PRM</a:t>
            </a:r>
            <a:r>
              <a:rPr lang="en-US" sz="1600" dirty="0">
                <a:latin typeface="Times New Roman" panose="02020603050405020304" pitchFamily="18" charset="0"/>
                <a:cs typeface="Times New Roman" panose="02020603050405020304" pitchFamily="18" charset="0"/>
              </a:rPr>
              <a:t> identifies an approximation of </a:t>
            </a:r>
            <a:r>
              <a:rPr lang="en-US" sz="1600" b="1" dirty="0" err="1">
                <a:latin typeface="Times New Roman" panose="02020603050405020304" pitchFamily="18" charset="0"/>
                <a:cs typeface="Times New Roman" panose="02020603050405020304" pitchFamily="18" charset="0"/>
              </a:rPr>
              <a:t>Cfree</a:t>
            </a:r>
            <a:r>
              <a:rPr lang="en-US" sz="1600" dirty="0">
                <a:latin typeface="Times New Roman" panose="02020603050405020304" pitchFamily="18" charset="0"/>
                <a:cs typeface="Times New Roman" panose="02020603050405020304" pitchFamily="18" charset="0"/>
              </a:rPr>
              <a:t>. Also note, how the first and last points of the </a:t>
            </a:r>
            <a:r>
              <a:rPr lang="en-US" sz="1600" b="1" dirty="0" err="1">
                <a:latin typeface="Times New Roman" panose="02020603050405020304" pitchFamily="18" charset="0"/>
                <a:cs typeface="Times New Roman" panose="02020603050405020304" pitchFamily="18" charset="0"/>
              </a:rPr>
              <a:t>points_rdmap</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vector are associated to the start and goal point, respectively.</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5" name="Rettangolo 10">
            <a:extLst>
              <a:ext uri="{FF2B5EF4-FFF2-40B4-BE49-F238E27FC236}">
                <a16:creationId xmlns:a16="http://schemas.microsoft.com/office/drawing/2014/main" id="{B3C290A1-FFC4-44E5-B113-A483B1CA4F7C}"/>
              </a:ext>
            </a:extLst>
          </p:cNvPr>
          <p:cNvSpPr/>
          <p:nvPr/>
        </p:nvSpPr>
        <p:spPr>
          <a:xfrm>
            <a:off x="1"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6" name="Picture 2" descr="C:\Bruno\campus\unina\Stationery\Dipartimenti\DIETI\Logo_DIETI_Porte.png">
            <a:extLst>
              <a:ext uri="{FF2B5EF4-FFF2-40B4-BE49-F238E27FC236}">
                <a16:creationId xmlns:a16="http://schemas.microsoft.com/office/drawing/2014/main" id="{0A52C303-8B78-4862-A408-F7B549EB7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a:extLst>
              <a:ext uri="{FF2B5EF4-FFF2-40B4-BE49-F238E27FC236}">
                <a16:creationId xmlns:a16="http://schemas.microsoft.com/office/drawing/2014/main" id="{340C08D3-84D8-4345-962F-F00E825A1F60}"/>
              </a:ext>
            </a:extLst>
          </p:cNvPr>
          <p:cNvSpPr/>
          <p:nvPr/>
        </p:nvSpPr>
        <p:spPr>
          <a:xfrm>
            <a:off x="4481" y="6533114"/>
            <a:ext cx="284052"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4</a:t>
            </a:r>
          </a:p>
        </p:txBody>
      </p:sp>
      <p:sp>
        <p:nvSpPr>
          <p:cNvPr id="8" name="CasellaDiTesto 7">
            <a:extLst>
              <a:ext uri="{FF2B5EF4-FFF2-40B4-BE49-F238E27FC236}">
                <a16:creationId xmlns:a16="http://schemas.microsoft.com/office/drawing/2014/main" id="{ECA3D588-07A2-40EA-B67E-604298B3111A}"/>
              </a:ext>
            </a:extLst>
          </p:cNvPr>
          <p:cNvSpPr txBox="1"/>
          <p:nvPr/>
        </p:nvSpPr>
        <p:spPr>
          <a:xfrm>
            <a:off x="146267" y="168331"/>
            <a:ext cx="5076181" cy="461665"/>
          </a:xfrm>
          <a:prstGeom prst="rect">
            <a:avLst/>
          </a:prstGeom>
          <a:noFill/>
        </p:spPr>
        <p:txBody>
          <a:bodyPr wrap="square">
            <a:spAutoFit/>
          </a:bodyPr>
          <a:lstStyle/>
          <a:p>
            <a:r>
              <a:rPr lang="it-IT" sz="2400" dirty="0">
                <a:solidFill>
                  <a:srgbClr val="971720"/>
                </a:solidFill>
                <a:latin typeface="Times New Roman" panose="02020603050405020304" pitchFamily="18" charset="0"/>
                <a:cs typeface="Times New Roman" panose="02020603050405020304" pitchFamily="18" charset="0"/>
              </a:rPr>
              <a:t>Probabilistic Roadmap Method (PRM)</a:t>
            </a:r>
            <a:endParaRPr lang="it-IT" sz="2400" dirty="0"/>
          </a:p>
        </p:txBody>
      </p:sp>
      <p:pic>
        <p:nvPicPr>
          <p:cNvPr id="9" name="Immagine 8">
            <a:extLst>
              <a:ext uri="{FF2B5EF4-FFF2-40B4-BE49-F238E27FC236}">
                <a16:creationId xmlns:a16="http://schemas.microsoft.com/office/drawing/2014/main" id="{8D6C6814-2E5F-408C-A211-BCC902B2760A}"/>
              </a:ext>
            </a:extLst>
          </p:cNvPr>
          <p:cNvPicPr>
            <a:picLocks noChangeAspect="1"/>
          </p:cNvPicPr>
          <p:nvPr/>
        </p:nvPicPr>
        <p:blipFill>
          <a:blip r:embed="rId3"/>
          <a:stretch>
            <a:fillRect/>
          </a:stretch>
        </p:blipFill>
        <p:spPr>
          <a:xfrm>
            <a:off x="4455942" y="3270008"/>
            <a:ext cx="4541790" cy="3069511"/>
          </a:xfrm>
          <a:prstGeom prst="rect">
            <a:avLst/>
          </a:prstGeom>
        </p:spPr>
      </p:pic>
    </p:spTree>
    <p:extLst>
      <p:ext uri="{BB962C8B-B14F-4D97-AF65-F5344CB8AC3E}">
        <p14:creationId xmlns:p14="http://schemas.microsoft.com/office/powerpoint/2010/main" val="701566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2DEC9F7-880C-4482-80AB-3BE634E19F16}"/>
              </a:ext>
            </a:extLst>
          </p:cNvPr>
          <p:cNvSpPr>
            <a:spLocks noGrp="1"/>
          </p:cNvSpPr>
          <p:nvPr>
            <p:ph idx="1"/>
          </p:nvPr>
        </p:nvSpPr>
        <p:spPr>
          <a:xfrm>
            <a:off x="288533" y="292231"/>
            <a:ext cx="8553809" cy="5891753"/>
          </a:xfrm>
        </p:spPr>
        <p:txBody>
          <a:bodyPr>
            <a:normAutofit/>
          </a:bodyPr>
          <a:lstStyle/>
          <a:p>
            <a:pPr marL="0" indent="0">
              <a:buNone/>
            </a:pPr>
            <a:endParaRPr lang="it-IT" sz="1400" dirty="0">
              <a:latin typeface="Century Gothic" panose="020B0502020202020204" pitchFamily="34" charset="0"/>
            </a:endParaRPr>
          </a:p>
          <a:p>
            <a:pPr>
              <a:lnSpc>
                <a:spcPct val="107000"/>
              </a:lnSpc>
              <a:spcAft>
                <a:spcPts val="800"/>
              </a:spcAft>
            </a:pPr>
            <a:r>
              <a:rPr lang="en-US" sz="1600" dirty="0">
                <a:latin typeface="Times New Roman" panose="02020603050405020304" pitchFamily="18" charset="0"/>
                <a:cs typeface="Times New Roman" panose="02020603050405020304" pitchFamily="18" charset="0"/>
              </a:rPr>
              <a:t>In the function </a:t>
            </a:r>
            <a:r>
              <a:rPr lang="en-US" sz="1600" b="1" dirty="0" err="1">
                <a:latin typeface="Times New Roman" panose="02020603050405020304" pitchFamily="18" charset="0"/>
                <a:cs typeface="Times New Roman" panose="02020603050405020304" pitchFamily="18" charset="0"/>
              </a:rPr>
              <a:t>seg.gen.m</a:t>
            </a:r>
            <a:r>
              <a:rPr lang="en-US" sz="1600" dirty="0">
                <a:latin typeface="Times New Roman" panose="02020603050405020304" pitchFamily="18" charset="0"/>
                <a:cs typeface="Times New Roman" panose="02020603050405020304" pitchFamily="18" charset="0"/>
              </a:rPr>
              <a:t>, for each point of the </a:t>
            </a:r>
            <a:r>
              <a:rPr lang="en-US" sz="1600" b="1" dirty="0" err="1">
                <a:latin typeface="Times New Roman" panose="02020603050405020304" pitchFamily="18" charset="0"/>
                <a:cs typeface="Times New Roman" panose="02020603050405020304" pitchFamily="18" charset="0"/>
              </a:rPr>
              <a:t>points_rdmap</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vector and therefore for each configuration of the approximation of </a:t>
            </a:r>
            <a:r>
              <a:rPr lang="en-US" sz="1600" b="1" dirty="0" err="1">
                <a:latin typeface="Times New Roman" panose="02020603050405020304" pitchFamily="18" charset="0"/>
                <a:cs typeface="Times New Roman" panose="02020603050405020304" pitchFamily="18" charset="0"/>
              </a:rPr>
              <a:t>Cfree</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neighbors (</a:t>
            </a:r>
            <a:r>
              <a:rPr lang="en-US" sz="1600" b="1" dirty="0" err="1">
                <a:latin typeface="Times New Roman" panose="02020603050405020304" pitchFamily="18" charset="0"/>
                <a:cs typeface="Times New Roman" panose="02020603050405020304" pitchFamily="18" charset="0"/>
              </a:rPr>
              <a:t>qnear</a:t>
            </a:r>
            <a:r>
              <a:rPr lang="en-US" sz="1600" dirty="0">
                <a:latin typeface="Times New Roman" panose="02020603050405020304" pitchFamily="18" charset="0"/>
                <a:cs typeface="Times New Roman" panose="02020603050405020304" pitchFamily="18" charset="0"/>
              </a:rPr>
              <a:t>) are calculated through the parameter </a:t>
            </a:r>
            <a:r>
              <a:rPr lang="en-US" sz="1600" b="1" dirty="0">
                <a:latin typeface="Times New Roman" panose="02020603050405020304" pitchFamily="18" charset="0"/>
                <a:cs typeface="Times New Roman" panose="02020603050405020304" pitchFamily="18" charset="0"/>
              </a:rPr>
              <a:t>ds</a:t>
            </a:r>
            <a:r>
              <a:rPr lang="en-US" sz="1600" dirty="0">
                <a:latin typeface="Times New Roman" panose="02020603050405020304" pitchFamily="18" charset="0"/>
                <a:cs typeface="Times New Roman" panose="02020603050405020304" pitchFamily="18" charset="0"/>
              </a:rPr>
              <a:t>: the distance of each point from all the others is calculated. Therefore, if the distance is smaller of the threshold </a:t>
            </a:r>
            <a:r>
              <a:rPr lang="en-US" sz="1600" b="1" dirty="0">
                <a:latin typeface="Times New Roman" panose="02020603050405020304" pitchFamily="18" charset="0"/>
                <a:cs typeface="Times New Roman" panose="02020603050405020304" pitchFamily="18" charset="0"/>
              </a:rPr>
              <a:t>ds</a:t>
            </a:r>
            <a:r>
              <a:rPr lang="en-US" sz="1600" dirty="0">
                <a:latin typeface="Times New Roman" panose="02020603050405020304" pitchFamily="18" charset="0"/>
                <a:cs typeface="Times New Roman" panose="02020603050405020304" pitchFamily="18" charset="0"/>
              </a:rPr>
              <a:t>, the neighbors of the </a:t>
            </a:r>
            <a:r>
              <a:rPr lang="en-US" sz="1600" dirty="0" err="1">
                <a:latin typeface="Times New Roman" panose="02020603050405020304" pitchFamily="18" charset="0"/>
                <a:cs typeface="Times New Roman" panose="02020603050405020304" pitchFamily="18" charset="0"/>
              </a:rPr>
              <a:t>i-th</a:t>
            </a:r>
            <a:r>
              <a:rPr lang="en-US" sz="1600" dirty="0">
                <a:latin typeface="Times New Roman" panose="02020603050405020304" pitchFamily="18" charset="0"/>
                <a:cs typeface="Times New Roman" panose="02020603050405020304" pitchFamily="18" charset="0"/>
              </a:rPr>
              <a:t> point are added in the second column of the vector </a:t>
            </a:r>
            <a:r>
              <a:rPr lang="en-US" sz="1600" b="1" dirty="0" err="1">
                <a:latin typeface="Times New Roman" panose="02020603050405020304" pitchFamily="18" charset="0"/>
                <a:cs typeface="Times New Roman" panose="02020603050405020304" pitchFamily="18" charset="0"/>
              </a:rPr>
              <a:t>indx</a:t>
            </a:r>
            <a:r>
              <a:rPr lang="en-US" sz="1600" dirty="0">
                <a:latin typeface="Times New Roman" panose="02020603050405020304" pitchFamily="18" charset="0"/>
                <a:cs typeface="Times New Roman" panose="02020603050405020304" pitchFamily="18" charset="0"/>
              </a:rPr>
              <a:t>.</a:t>
            </a:r>
          </a:p>
          <a:p>
            <a:pPr>
              <a:lnSpc>
                <a:spcPct val="107000"/>
              </a:lnSpc>
              <a:spcAft>
                <a:spcPts val="800"/>
              </a:spcAft>
            </a:pPr>
            <a:endParaRPr lang="en-US" sz="1600" b="1" dirty="0">
              <a:latin typeface="Times New Roman" panose="02020603050405020304" pitchFamily="18" charset="0"/>
              <a:cs typeface="Times New Roman" panose="02020603050405020304" pitchFamily="18" charset="0"/>
            </a:endParaRPr>
          </a:p>
          <a:p>
            <a:pPr marL="0" indent="0">
              <a:lnSpc>
                <a:spcPct val="107000"/>
              </a:lnSpc>
              <a:spcAft>
                <a:spcPts val="800"/>
              </a:spcAft>
              <a:buNone/>
            </a:pPr>
            <a:endParaRPr lang="en-US" sz="1050" b="1" dirty="0">
              <a:latin typeface="Times New Roman" panose="02020603050405020304" pitchFamily="18" charset="0"/>
              <a:cs typeface="Times New Roman" panose="02020603050405020304" pitchFamily="18" charset="0"/>
            </a:endParaRPr>
          </a:p>
          <a:p>
            <a:pPr>
              <a:lnSpc>
                <a:spcPct val="107000"/>
              </a:lnSpc>
              <a:spcAft>
                <a:spcPts val="800"/>
              </a:spcAft>
            </a:pPr>
            <a:r>
              <a:rPr lang="en-US" sz="1600" dirty="0">
                <a:latin typeface="Times New Roman" panose="02020603050405020304" pitchFamily="18" charset="0"/>
                <a:cs typeface="Times New Roman" panose="02020603050405020304" pitchFamily="18" charset="0"/>
              </a:rPr>
              <a:t>The algorithm ensures that the configurations subsequent to the first do not consider as neighbors the points </a:t>
            </a:r>
            <a:r>
              <a:rPr lang="en-US" sz="1600" b="1" dirty="0">
                <a:latin typeface="Times New Roman" panose="02020603050405020304" pitchFamily="18" charset="0"/>
                <a:cs typeface="Times New Roman" panose="02020603050405020304" pitchFamily="18" charset="0"/>
              </a:rPr>
              <a:t>from which they have already been considered as neighbors</a:t>
            </a:r>
            <a:r>
              <a:rPr lang="en-US" sz="1600" dirty="0">
                <a:latin typeface="Times New Roman" panose="02020603050405020304" pitchFamily="18" charset="0"/>
                <a:cs typeface="Times New Roman" panose="02020603050405020304" pitchFamily="18" charset="0"/>
              </a:rPr>
              <a:t>. In order to avoid useless calculations for the segments and for the plots that make the algorithm less performing: associations such as: 1- 10 and 10-1 are avoided, in fact if the path from the first to the tenth point is already present, the backward path, from the tenth point to the first is not necessary.</a:t>
            </a:r>
          </a:p>
          <a:p>
            <a:pPr marL="0" indent="0">
              <a:lnSpc>
                <a:spcPct val="107000"/>
              </a:lnSpc>
              <a:spcAft>
                <a:spcPts val="800"/>
              </a:spcAft>
              <a:buNone/>
            </a:pPr>
            <a:endParaRPr lang="en-US" sz="1600" dirty="0">
              <a:latin typeface="Times New Roman" panose="02020603050405020304" pitchFamily="18" charset="0"/>
              <a:cs typeface="Times New Roman" panose="02020603050405020304" pitchFamily="18" charset="0"/>
            </a:endParaRPr>
          </a:p>
          <a:p>
            <a:pPr>
              <a:lnSpc>
                <a:spcPct val="107000"/>
              </a:lnSpc>
              <a:spcAft>
                <a:spcPts val="800"/>
              </a:spcAft>
            </a:pPr>
            <a:r>
              <a:rPr lang="en-US" sz="1600" dirty="0">
                <a:latin typeface="Times New Roman" panose="02020603050405020304" pitchFamily="18" charset="0"/>
                <a:cs typeface="Times New Roman" panose="02020603050405020304" pitchFamily="18" charset="0"/>
              </a:rPr>
              <a:t>The function </a:t>
            </a:r>
            <a:r>
              <a:rPr lang="en-US" sz="1600" b="1" dirty="0" err="1">
                <a:latin typeface="Times New Roman" panose="02020603050405020304" pitchFamily="18" charset="0"/>
                <a:cs typeface="Times New Roman" panose="02020603050405020304" pitchFamily="18" charset="0"/>
              </a:rPr>
              <a:t>segm_m</a:t>
            </a:r>
            <a:r>
              <a:rPr lang="en-US" sz="1600" dirty="0">
                <a:latin typeface="Times New Roman" panose="02020603050405020304" pitchFamily="18" charset="0"/>
                <a:cs typeface="Times New Roman" panose="02020603050405020304" pitchFamily="18" charset="0"/>
              </a:rPr>
              <a:t>,  for each pair of neighbors and therefore for each pair of points whose indices are on the lines of the vector </a:t>
            </a:r>
            <a:r>
              <a:rPr lang="en-US" sz="1600" b="1" dirty="0" err="1">
                <a:latin typeface="Times New Roman" panose="02020603050405020304" pitchFamily="18" charset="0"/>
                <a:cs typeface="Times New Roman" panose="02020603050405020304" pitchFamily="18" charset="0"/>
              </a:rPr>
              <a:t>indx</a:t>
            </a:r>
            <a:r>
              <a:rPr lang="en-US" sz="1600" dirty="0">
                <a:latin typeface="Times New Roman" panose="02020603050405020304" pitchFamily="18" charset="0"/>
                <a:cs typeface="Times New Roman" panose="02020603050405020304" pitchFamily="18" charset="0"/>
              </a:rPr>
              <a:t> samples the segment joining the two points. The segments that intersect an obstacle are then discarded while the extremes of the rest are added to the </a:t>
            </a:r>
            <a:r>
              <a:rPr lang="en-US" sz="1600" b="1" dirty="0">
                <a:latin typeface="Times New Roman" panose="02020603050405020304" pitchFamily="18" charset="0"/>
                <a:cs typeface="Times New Roman" panose="02020603050405020304" pitchFamily="18" charset="0"/>
              </a:rPr>
              <a:t>tree </a:t>
            </a:r>
            <a:r>
              <a:rPr lang="en-US" sz="1600" dirty="0">
                <a:latin typeface="Times New Roman" panose="02020603050405020304" pitchFamily="18" charset="0"/>
                <a:cs typeface="Times New Roman" panose="02020603050405020304" pitchFamily="18" charset="0"/>
              </a:rPr>
              <a:t>vector: the tree vector therefore contains all the points and their neighbors that the robot can reach in a straight line without colliding.</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5" name="Rettangolo 10">
            <a:extLst>
              <a:ext uri="{FF2B5EF4-FFF2-40B4-BE49-F238E27FC236}">
                <a16:creationId xmlns:a16="http://schemas.microsoft.com/office/drawing/2014/main" id="{B3C290A1-FFC4-44E5-B113-A483B1CA4F7C}"/>
              </a:ext>
            </a:extLst>
          </p:cNvPr>
          <p:cNvSpPr/>
          <p:nvPr/>
        </p:nvSpPr>
        <p:spPr>
          <a:xfrm>
            <a:off x="1"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white"/>
              </a:solidFill>
              <a:effectLst/>
              <a:uLnTx/>
              <a:uFillTx/>
              <a:latin typeface="Calibri"/>
            </a:endParaRPr>
          </a:p>
        </p:txBody>
      </p:sp>
      <p:pic>
        <p:nvPicPr>
          <p:cNvPr id="6" name="Picture 2" descr="C:\Bruno\campus\unina\Stationery\Dipartimenti\DIETI\Logo_DIETI_Porte.png">
            <a:extLst>
              <a:ext uri="{FF2B5EF4-FFF2-40B4-BE49-F238E27FC236}">
                <a16:creationId xmlns:a16="http://schemas.microsoft.com/office/drawing/2014/main" id="{0A52C303-8B78-4862-A408-F7B549EB74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a:extLst>
              <a:ext uri="{FF2B5EF4-FFF2-40B4-BE49-F238E27FC236}">
                <a16:creationId xmlns:a16="http://schemas.microsoft.com/office/drawing/2014/main" id="{340C08D3-84D8-4345-962F-F00E825A1F60}"/>
              </a:ext>
            </a:extLst>
          </p:cNvPr>
          <p:cNvSpPr/>
          <p:nvPr/>
        </p:nvSpPr>
        <p:spPr>
          <a:xfrm>
            <a:off x="4481" y="6533114"/>
            <a:ext cx="284052" cy="754053"/>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5</a:t>
            </a:r>
          </a:p>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it-IT" sz="1400" dirty="0">
              <a:solidFill>
                <a:srgbClr val="162230"/>
              </a:solidFill>
              <a:latin typeface="Century Gothic"/>
              <a:cs typeface="Century Gothic"/>
            </a:endParaRPr>
          </a:p>
        </p:txBody>
      </p:sp>
    </p:spTree>
    <p:extLst>
      <p:ext uri="{BB962C8B-B14F-4D97-AF65-F5344CB8AC3E}">
        <p14:creationId xmlns:p14="http://schemas.microsoft.com/office/powerpoint/2010/main" val="1216665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2DEC9F7-880C-4482-80AB-3BE634E19F16}"/>
              </a:ext>
            </a:extLst>
          </p:cNvPr>
          <p:cNvSpPr>
            <a:spLocks noGrp="1"/>
          </p:cNvSpPr>
          <p:nvPr>
            <p:ph idx="1"/>
          </p:nvPr>
        </p:nvSpPr>
        <p:spPr>
          <a:xfrm>
            <a:off x="146268" y="560902"/>
            <a:ext cx="8851465" cy="5620136"/>
          </a:xfrm>
        </p:spPr>
        <p:txBody>
          <a:bodyPr>
            <a:normAutofit/>
          </a:bodyPr>
          <a:lstStyle/>
          <a:p>
            <a:pPr marL="0" indent="0">
              <a:buNone/>
            </a:pPr>
            <a:endParaRPr lang="it-IT" sz="1400" dirty="0">
              <a:latin typeface="Century Gothic" panose="020B0502020202020204" pitchFamily="34" charset="0"/>
            </a:endParaRPr>
          </a:p>
          <a:p>
            <a:pPr>
              <a:lnSpc>
                <a:spcPct val="107000"/>
              </a:lnSpc>
              <a:spcAft>
                <a:spcPts val="800"/>
              </a:spcAft>
            </a:pPr>
            <a:r>
              <a:rPr lang="en-US" sz="1600" dirty="0">
                <a:latin typeface="Times New Roman" panose="02020603050405020304" pitchFamily="18" charset="0"/>
                <a:cs typeface="Times New Roman" panose="02020603050405020304" pitchFamily="18" charset="0"/>
              </a:rPr>
              <a:t>The adjacency matrix was constructed taking into account the connections obtained with the rows of the </a:t>
            </a:r>
            <a:r>
              <a:rPr lang="en-US" sz="1600" b="1" dirty="0">
                <a:latin typeface="Times New Roman" panose="02020603050405020304" pitchFamily="18" charset="0"/>
                <a:cs typeface="Times New Roman" panose="02020603050405020304" pitchFamily="18" charset="0"/>
              </a:rPr>
              <a:t>tree</a:t>
            </a:r>
            <a:r>
              <a:rPr lang="en-US" sz="1600" dirty="0">
                <a:latin typeface="Times New Roman" panose="02020603050405020304" pitchFamily="18" charset="0"/>
                <a:cs typeface="Times New Roman" panose="02020603050405020304" pitchFamily="18" charset="0"/>
              </a:rPr>
              <a:t> vector and the generic value of an element of the matrix was set equal to the distance between the </a:t>
            </a:r>
            <a:r>
              <a:rPr lang="en-US" sz="1600" dirty="0" err="1">
                <a:latin typeface="Times New Roman" panose="02020603050405020304" pitchFamily="18" charset="0"/>
                <a:cs typeface="Times New Roman" panose="02020603050405020304" pitchFamily="18" charset="0"/>
              </a:rPr>
              <a:t>i-th</a:t>
            </a:r>
            <a:r>
              <a:rPr lang="en-US" sz="1600" dirty="0">
                <a:latin typeface="Times New Roman" panose="02020603050405020304" pitchFamily="18" charset="0"/>
                <a:cs typeface="Times New Roman" panose="02020603050405020304" pitchFamily="18" charset="0"/>
              </a:rPr>
              <a:t> and j-</a:t>
            </a:r>
            <a:r>
              <a:rPr lang="en-US" sz="1600" dirty="0" err="1">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points. </a:t>
            </a:r>
            <a:r>
              <a:rPr lang="en-US" sz="1600" b="1" dirty="0">
                <a:latin typeface="Times New Roman" panose="02020603050405020304" pitchFamily="18" charset="0"/>
                <a:cs typeface="Times New Roman" panose="02020603050405020304" pitchFamily="18" charset="0"/>
              </a:rPr>
              <a:t>Of course, if the points are not connected, the value is set equal to 0. </a:t>
            </a:r>
          </a:p>
          <a:p>
            <a:pPr>
              <a:lnSpc>
                <a:spcPct val="107000"/>
              </a:lnSpc>
              <a:spcAft>
                <a:spcPts val="800"/>
              </a:spcAft>
            </a:pPr>
            <a:r>
              <a:rPr lang="en-US" sz="1600" dirty="0">
                <a:latin typeface="Times New Roman" panose="02020603050405020304" pitchFamily="18" charset="0"/>
                <a:cs typeface="Times New Roman" panose="02020603050405020304" pitchFamily="18" charset="0"/>
              </a:rPr>
              <a:t>The algorithm then ends with the calculation of the </a:t>
            </a:r>
            <a:r>
              <a:rPr lang="en-US" sz="1600" b="1" dirty="0" err="1">
                <a:latin typeface="Times New Roman" panose="02020603050405020304" pitchFamily="18" charset="0"/>
                <a:cs typeface="Times New Roman" panose="02020603050405020304" pitchFamily="18" charset="0"/>
              </a:rPr>
              <a:t>tree_dfs</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vector, which contains the position of the nodes to reach. Of course, the algorithm does not necessarily end successfully, the path may not be found and in this case, if subsequent iterations do not lead to any improvement, it is necessary to increase the </a:t>
            </a:r>
            <a:r>
              <a:rPr lang="en-US" sz="1600" b="1" dirty="0" err="1">
                <a:latin typeface="Times New Roman" panose="02020603050405020304" pitchFamily="18" charset="0"/>
                <a:cs typeface="Times New Roman" panose="02020603050405020304" pitchFamily="18" charset="0"/>
              </a:rPr>
              <a:t>iter</a:t>
            </a:r>
            <a:r>
              <a:rPr lang="en-US" sz="1600" dirty="0">
                <a:latin typeface="Times New Roman" panose="02020603050405020304" pitchFamily="18" charset="0"/>
                <a:cs typeface="Times New Roman" panose="02020603050405020304" pitchFamily="18" charset="0"/>
              </a:rPr>
              <a:t> or </a:t>
            </a:r>
            <a:r>
              <a:rPr lang="en-US" sz="1600" b="1" dirty="0">
                <a:latin typeface="Times New Roman" panose="02020603050405020304" pitchFamily="18" charset="0"/>
                <a:cs typeface="Times New Roman" panose="02020603050405020304" pitchFamily="18" charset="0"/>
              </a:rPr>
              <a:t>ds</a:t>
            </a:r>
            <a:r>
              <a:rPr lang="en-US" sz="1600" dirty="0">
                <a:latin typeface="Times New Roman" panose="02020603050405020304" pitchFamily="18" charset="0"/>
                <a:cs typeface="Times New Roman" panose="02020603050405020304" pitchFamily="18" charset="0"/>
              </a:rPr>
              <a:t> parameters.  </a:t>
            </a:r>
            <a:r>
              <a:rPr lang="en-US" sz="1600" b="1" dirty="0">
                <a:latin typeface="Times New Roman" panose="02020603050405020304" pitchFamily="18" charset="0"/>
                <a:cs typeface="Times New Roman" panose="02020603050405020304" pitchFamily="18" charset="0"/>
              </a:rPr>
              <a:t>This is equivalent to increasing the number of iterations and therefore the possible configurations but also to increasing the number of neighbors, with the aim of obtaining more paths to reach the goal.</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5" name="Rettangolo 10">
            <a:extLst>
              <a:ext uri="{FF2B5EF4-FFF2-40B4-BE49-F238E27FC236}">
                <a16:creationId xmlns:a16="http://schemas.microsoft.com/office/drawing/2014/main" id="{B3C290A1-FFC4-44E5-B113-A483B1CA4F7C}"/>
              </a:ext>
            </a:extLst>
          </p:cNvPr>
          <p:cNvSpPr/>
          <p:nvPr/>
        </p:nvSpPr>
        <p:spPr>
          <a:xfrm>
            <a:off x="1"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6" name="Picture 2" descr="C:\Bruno\campus\unina\Stationery\Dipartimenti\DIETI\Logo_DIETI_Porte.png">
            <a:extLst>
              <a:ext uri="{FF2B5EF4-FFF2-40B4-BE49-F238E27FC236}">
                <a16:creationId xmlns:a16="http://schemas.microsoft.com/office/drawing/2014/main" id="{0A52C303-8B78-4862-A408-F7B549EB7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7" name="Rettangolo 6">
            <a:extLst>
              <a:ext uri="{FF2B5EF4-FFF2-40B4-BE49-F238E27FC236}">
                <a16:creationId xmlns:a16="http://schemas.microsoft.com/office/drawing/2014/main" id="{340C08D3-84D8-4345-962F-F00E825A1F60}"/>
              </a:ext>
            </a:extLst>
          </p:cNvPr>
          <p:cNvSpPr/>
          <p:nvPr/>
        </p:nvSpPr>
        <p:spPr>
          <a:xfrm>
            <a:off x="4481" y="6533114"/>
            <a:ext cx="284052"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6</a:t>
            </a:r>
          </a:p>
        </p:txBody>
      </p:sp>
      <p:sp>
        <p:nvSpPr>
          <p:cNvPr id="8" name="CasellaDiTesto 7">
            <a:extLst>
              <a:ext uri="{FF2B5EF4-FFF2-40B4-BE49-F238E27FC236}">
                <a16:creationId xmlns:a16="http://schemas.microsoft.com/office/drawing/2014/main" id="{ECA3D588-07A2-40EA-B67E-604298B3111A}"/>
              </a:ext>
            </a:extLst>
          </p:cNvPr>
          <p:cNvSpPr txBox="1"/>
          <p:nvPr/>
        </p:nvSpPr>
        <p:spPr>
          <a:xfrm>
            <a:off x="146267" y="168331"/>
            <a:ext cx="5076181" cy="461665"/>
          </a:xfrm>
          <a:prstGeom prst="rect">
            <a:avLst/>
          </a:prstGeom>
          <a:noFill/>
        </p:spPr>
        <p:txBody>
          <a:bodyPr wrap="square">
            <a:spAutoFit/>
          </a:bodyPr>
          <a:lstStyle/>
          <a:p>
            <a:r>
              <a:rPr lang="it-IT" sz="2400" dirty="0">
                <a:solidFill>
                  <a:srgbClr val="971720"/>
                </a:solidFill>
                <a:latin typeface="Times New Roman" panose="02020603050405020304" pitchFamily="18" charset="0"/>
                <a:cs typeface="Times New Roman" panose="02020603050405020304" pitchFamily="18" charset="0"/>
              </a:rPr>
              <a:t>The A* </a:t>
            </a:r>
            <a:r>
              <a:rPr lang="it-IT" sz="2400" dirty="0" err="1">
                <a:solidFill>
                  <a:srgbClr val="971720"/>
                </a:solidFill>
                <a:latin typeface="Times New Roman" panose="02020603050405020304" pitchFamily="18" charset="0"/>
                <a:cs typeface="Times New Roman" panose="02020603050405020304" pitchFamily="18" charset="0"/>
              </a:rPr>
              <a:t>Algorithm</a:t>
            </a:r>
            <a:endParaRPr lang="it-IT" sz="2400" dirty="0"/>
          </a:p>
        </p:txBody>
      </p:sp>
      <p:pic>
        <p:nvPicPr>
          <p:cNvPr id="10" name="Immagine 9">
            <a:extLst>
              <a:ext uri="{FF2B5EF4-FFF2-40B4-BE49-F238E27FC236}">
                <a16:creationId xmlns:a16="http://schemas.microsoft.com/office/drawing/2014/main" id="{8E9909C7-9D68-414B-AD86-D076B15452A4}"/>
              </a:ext>
            </a:extLst>
          </p:cNvPr>
          <p:cNvPicPr>
            <a:picLocks noChangeAspect="1"/>
          </p:cNvPicPr>
          <p:nvPr/>
        </p:nvPicPr>
        <p:blipFill>
          <a:blip r:embed="rId3"/>
          <a:stretch>
            <a:fillRect/>
          </a:stretch>
        </p:blipFill>
        <p:spPr>
          <a:xfrm>
            <a:off x="4572000" y="3389339"/>
            <a:ext cx="4388246" cy="3093557"/>
          </a:xfrm>
          <a:prstGeom prst="rect">
            <a:avLst/>
          </a:prstGeom>
        </p:spPr>
      </p:pic>
    </p:spTree>
    <p:extLst>
      <p:ext uri="{BB962C8B-B14F-4D97-AF65-F5344CB8AC3E}">
        <p14:creationId xmlns:p14="http://schemas.microsoft.com/office/powerpoint/2010/main" val="761179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10">
            <a:extLst>
              <a:ext uri="{FF2B5EF4-FFF2-40B4-BE49-F238E27FC236}">
                <a16:creationId xmlns:a16="http://schemas.microsoft.com/office/drawing/2014/main" id="{B3C290A1-FFC4-44E5-B113-A483B1CA4F7C}"/>
              </a:ext>
            </a:extLst>
          </p:cNvPr>
          <p:cNvSpPr/>
          <p:nvPr/>
        </p:nvSpPr>
        <p:spPr>
          <a:xfrm>
            <a:off x="-3021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6" name="Picture 2" descr="C:\Bruno\campus\unina\Stationery\Dipartimenti\DIETI\Logo_DIETI_Porte.png">
            <a:extLst>
              <a:ext uri="{FF2B5EF4-FFF2-40B4-BE49-F238E27FC236}">
                <a16:creationId xmlns:a16="http://schemas.microsoft.com/office/drawing/2014/main" id="{0A52C303-8B78-4862-A408-F7B549EB7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35FAA640-811E-4B03-A396-479476D9136E}"/>
              </a:ext>
            </a:extLst>
          </p:cNvPr>
          <p:cNvPicPr>
            <a:picLocks noChangeAspect="1"/>
          </p:cNvPicPr>
          <p:nvPr/>
        </p:nvPicPr>
        <p:blipFill>
          <a:blip r:embed="rId3"/>
          <a:stretch>
            <a:fillRect/>
          </a:stretch>
        </p:blipFill>
        <p:spPr>
          <a:xfrm>
            <a:off x="4520197" y="45788"/>
            <a:ext cx="4583431" cy="3226106"/>
          </a:xfrm>
          <a:prstGeom prst="rect">
            <a:avLst/>
          </a:prstGeom>
        </p:spPr>
      </p:pic>
      <p:pic>
        <p:nvPicPr>
          <p:cNvPr id="9" name="Immagine 8">
            <a:extLst>
              <a:ext uri="{FF2B5EF4-FFF2-40B4-BE49-F238E27FC236}">
                <a16:creationId xmlns:a16="http://schemas.microsoft.com/office/drawing/2014/main" id="{750D1B3B-CB3A-4E00-B129-AA8C62F37404}"/>
              </a:ext>
            </a:extLst>
          </p:cNvPr>
          <p:cNvPicPr>
            <a:picLocks noChangeAspect="1"/>
          </p:cNvPicPr>
          <p:nvPr/>
        </p:nvPicPr>
        <p:blipFill>
          <a:blip r:embed="rId4"/>
          <a:stretch>
            <a:fillRect/>
          </a:stretch>
        </p:blipFill>
        <p:spPr>
          <a:xfrm>
            <a:off x="299713" y="3440919"/>
            <a:ext cx="4351083" cy="3032761"/>
          </a:xfrm>
          <a:prstGeom prst="rect">
            <a:avLst/>
          </a:prstGeom>
        </p:spPr>
      </p:pic>
      <p:pic>
        <p:nvPicPr>
          <p:cNvPr id="11" name="Immagine 10">
            <a:extLst>
              <a:ext uri="{FF2B5EF4-FFF2-40B4-BE49-F238E27FC236}">
                <a16:creationId xmlns:a16="http://schemas.microsoft.com/office/drawing/2014/main" id="{54EFE7E2-FE6A-4551-996B-3369AC36C0CC}"/>
              </a:ext>
            </a:extLst>
          </p:cNvPr>
          <p:cNvPicPr>
            <a:picLocks noChangeAspect="1"/>
          </p:cNvPicPr>
          <p:nvPr/>
        </p:nvPicPr>
        <p:blipFill>
          <a:blip r:embed="rId5"/>
          <a:stretch>
            <a:fillRect/>
          </a:stretch>
        </p:blipFill>
        <p:spPr>
          <a:xfrm>
            <a:off x="4650796" y="3271894"/>
            <a:ext cx="4322235" cy="3226106"/>
          </a:xfrm>
          <a:prstGeom prst="rect">
            <a:avLst/>
          </a:prstGeom>
        </p:spPr>
      </p:pic>
      <p:pic>
        <p:nvPicPr>
          <p:cNvPr id="8" name="Immagine 7">
            <a:extLst>
              <a:ext uri="{FF2B5EF4-FFF2-40B4-BE49-F238E27FC236}">
                <a16:creationId xmlns:a16="http://schemas.microsoft.com/office/drawing/2014/main" id="{25497440-5C58-43C8-9D8A-B23E5C12C16C}"/>
              </a:ext>
            </a:extLst>
          </p:cNvPr>
          <p:cNvPicPr>
            <a:picLocks noChangeAspect="1"/>
          </p:cNvPicPr>
          <p:nvPr/>
        </p:nvPicPr>
        <p:blipFill>
          <a:blip r:embed="rId6"/>
          <a:stretch>
            <a:fillRect/>
          </a:stretch>
        </p:blipFill>
        <p:spPr>
          <a:xfrm>
            <a:off x="104959" y="178337"/>
            <a:ext cx="4388246" cy="3093557"/>
          </a:xfrm>
          <a:prstGeom prst="rect">
            <a:avLst/>
          </a:prstGeom>
        </p:spPr>
      </p:pic>
      <p:sp>
        <p:nvSpPr>
          <p:cNvPr id="10" name="Rettangolo 9">
            <a:extLst>
              <a:ext uri="{FF2B5EF4-FFF2-40B4-BE49-F238E27FC236}">
                <a16:creationId xmlns:a16="http://schemas.microsoft.com/office/drawing/2014/main" id="{4DEBF761-1925-41B9-A6DA-1B2195F851D4}"/>
              </a:ext>
            </a:extLst>
          </p:cNvPr>
          <p:cNvSpPr/>
          <p:nvPr/>
        </p:nvSpPr>
        <p:spPr>
          <a:xfrm>
            <a:off x="4481" y="6533114"/>
            <a:ext cx="284052"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7</a:t>
            </a:r>
          </a:p>
        </p:txBody>
      </p:sp>
    </p:spTree>
    <p:extLst>
      <p:ext uri="{BB962C8B-B14F-4D97-AF65-F5344CB8AC3E}">
        <p14:creationId xmlns:p14="http://schemas.microsoft.com/office/powerpoint/2010/main" val="837696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10">
            <a:extLst>
              <a:ext uri="{FF2B5EF4-FFF2-40B4-BE49-F238E27FC236}">
                <a16:creationId xmlns:a16="http://schemas.microsoft.com/office/drawing/2014/main" id="{B3C290A1-FFC4-44E5-B113-A483B1CA4F7C}"/>
              </a:ext>
            </a:extLst>
          </p:cNvPr>
          <p:cNvSpPr/>
          <p:nvPr/>
        </p:nvSpPr>
        <p:spPr>
          <a:xfrm>
            <a:off x="-3021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6" name="Picture 2" descr="C:\Bruno\campus\unina\Stationery\Dipartimenti\DIETI\Logo_DIETI_Porte.png">
            <a:extLst>
              <a:ext uri="{FF2B5EF4-FFF2-40B4-BE49-F238E27FC236}">
                <a16:creationId xmlns:a16="http://schemas.microsoft.com/office/drawing/2014/main" id="{0A52C303-8B78-4862-A408-F7B549EB7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6F45C01E-39BB-45BB-AF9B-967FCA856595}"/>
              </a:ext>
            </a:extLst>
          </p:cNvPr>
          <p:cNvPicPr>
            <a:picLocks noChangeAspect="1"/>
          </p:cNvPicPr>
          <p:nvPr/>
        </p:nvPicPr>
        <p:blipFill>
          <a:blip r:embed="rId3"/>
          <a:stretch>
            <a:fillRect/>
          </a:stretch>
        </p:blipFill>
        <p:spPr>
          <a:xfrm>
            <a:off x="4530801" y="165419"/>
            <a:ext cx="4464814" cy="3222771"/>
          </a:xfrm>
          <a:prstGeom prst="rect">
            <a:avLst/>
          </a:prstGeom>
        </p:spPr>
      </p:pic>
      <p:sp>
        <p:nvSpPr>
          <p:cNvPr id="9" name="Segnaposto contenuto 2">
            <a:extLst>
              <a:ext uri="{FF2B5EF4-FFF2-40B4-BE49-F238E27FC236}">
                <a16:creationId xmlns:a16="http://schemas.microsoft.com/office/drawing/2014/main" id="{F093539D-2B35-4EF4-B192-97142239BAC5}"/>
              </a:ext>
            </a:extLst>
          </p:cNvPr>
          <p:cNvSpPr>
            <a:spLocks noGrp="1"/>
          </p:cNvSpPr>
          <p:nvPr>
            <p:ph idx="1"/>
          </p:nvPr>
        </p:nvSpPr>
        <p:spPr>
          <a:xfrm>
            <a:off x="772133" y="981358"/>
            <a:ext cx="8691239" cy="6385696"/>
          </a:xfrm>
        </p:spPr>
        <p:txBody>
          <a:bodyPr>
            <a:normAutofit/>
          </a:bodyPr>
          <a:lstStyle/>
          <a:p>
            <a:pPr marL="0" indent="0">
              <a:buNone/>
            </a:pPr>
            <a:endParaRPr lang="it-IT" sz="1400" dirty="0">
              <a:latin typeface="Century Gothic" panose="020B0502020202020204" pitchFamily="34"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a:p>
            <a:pPr marL="0" indent="0">
              <a:buNone/>
            </a:pPr>
            <a:endParaRPr lang="it-IT" sz="1800" dirty="0">
              <a:latin typeface="Times New Roman" panose="02020603050405020304" pitchFamily="18" charset="0"/>
              <a:cs typeface="Times New Roman" panose="02020603050405020304" pitchFamily="18" charset="0"/>
            </a:endParaRPr>
          </a:p>
        </p:txBody>
      </p:sp>
      <p:sp>
        <p:nvSpPr>
          <p:cNvPr id="10" name="Segnaposto contenuto 2">
            <a:extLst>
              <a:ext uri="{FF2B5EF4-FFF2-40B4-BE49-F238E27FC236}">
                <a16:creationId xmlns:a16="http://schemas.microsoft.com/office/drawing/2014/main" id="{C210EFCF-C2C2-4807-86E4-2DE0D8C87CC5}"/>
              </a:ext>
            </a:extLst>
          </p:cNvPr>
          <p:cNvSpPr txBox="1">
            <a:spLocks/>
          </p:cNvSpPr>
          <p:nvPr/>
        </p:nvSpPr>
        <p:spPr>
          <a:xfrm>
            <a:off x="304376" y="682562"/>
            <a:ext cx="8691239" cy="56201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it-IT" sz="1400" dirty="0">
              <a:latin typeface="Century Gothic" panose="020B0502020202020204" pitchFamily="34"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As seen in the initial simulations, the path is much longer than in the last ones, this is due to very low values of </a:t>
            </a:r>
            <a:r>
              <a:rPr lang="en-US" sz="1600" b="1" dirty="0" err="1">
                <a:latin typeface="Times New Roman" panose="02020603050405020304" pitchFamily="18" charset="0"/>
                <a:cs typeface="Times New Roman" panose="02020603050405020304" pitchFamily="18" charset="0"/>
              </a:rPr>
              <a:t>iter</a:t>
            </a:r>
            <a:r>
              <a:rPr lang="en-US" sz="1600" dirty="0">
                <a:latin typeface="Times New Roman" panose="02020603050405020304" pitchFamily="18" charset="0"/>
                <a:cs typeface="Times New Roman" panose="02020603050405020304" pitchFamily="18" charset="0"/>
              </a:rPr>
              <a:t> and of </a:t>
            </a:r>
            <a:r>
              <a:rPr lang="en-US" sz="1600" b="1" dirty="0">
                <a:latin typeface="Times New Roman" panose="02020603050405020304" pitchFamily="18" charset="0"/>
                <a:cs typeface="Times New Roman" panose="02020603050405020304" pitchFamily="18" charset="0"/>
              </a:rPr>
              <a:t>ds</a:t>
            </a:r>
            <a:r>
              <a:rPr lang="en-US" sz="1600" dirty="0">
                <a:latin typeface="Times New Roman" panose="02020603050405020304" pitchFamily="18" charset="0"/>
                <a:cs typeface="Times New Roman" panose="02020603050405020304" pitchFamily="18" charset="0"/>
              </a:rPr>
              <a:t> ; it should be remembered that the algorithm </a:t>
            </a:r>
            <a:r>
              <a:rPr lang="en-US" sz="1600" b="1" dirty="0">
                <a:latin typeface="Times New Roman" panose="02020603050405020304" pitchFamily="18" charset="0"/>
                <a:cs typeface="Times New Roman" panose="02020603050405020304" pitchFamily="18" charset="0"/>
              </a:rPr>
              <a:t>A* does not necessarily return a result</a:t>
            </a:r>
            <a:r>
              <a:rPr lang="en-US" sz="1600" dirty="0">
                <a:latin typeface="Times New Roman" panose="02020603050405020304" pitchFamily="18" charset="0"/>
                <a:cs typeface="Times New Roman" panose="02020603050405020304" pitchFamily="18" charset="0"/>
              </a:rPr>
              <a:t>: it often does the opposite when the values of  ds or of </a:t>
            </a:r>
            <a:r>
              <a:rPr lang="en-US" sz="1600" dirty="0" err="1">
                <a:latin typeface="Times New Roman" panose="02020603050405020304" pitchFamily="18" charset="0"/>
                <a:cs typeface="Times New Roman" panose="02020603050405020304" pitchFamily="18" charset="0"/>
              </a:rPr>
              <a:t>iter</a:t>
            </a:r>
            <a:r>
              <a:rPr lang="en-US" sz="1600" dirty="0">
                <a:latin typeface="Times New Roman" panose="02020603050405020304" pitchFamily="18" charset="0"/>
                <a:cs typeface="Times New Roman" panose="02020603050405020304" pitchFamily="18" charset="0"/>
              </a:rPr>
              <a:t> are around 50- 70. </a:t>
            </a:r>
          </a:p>
          <a:p>
            <a:r>
              <a:rPr lang="en-US" sz="1600" dirty="0">
                <a:latin typeface="Times New Roman" panose="02020603050405020304" pitchFamily="18" charset="0"/>
                <a:cs typeface="Times New Roman" panose="02020603050405020304" pitchFamily="18" charset="0"/>
              </a:rPr>
              <a:t>For  </a:t>
            </a:r>
            <a:r>
              <a:rPr lang="en-US" sz="1600" b="1" dirty="0" err="1">
                <a:latin typeface="Times New Roman" panose="02020603050405020304" pitchFamily="18" charset="0"/>
                <a:cs typeface="Times New Roman" panose="02020603050405020304" pitchFamily="18" charset="0"/>
              </a:rPr>
              <a:t>iter</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ds</a:t>
            </a:r>
            <a:r>
              <a:rPr lang="en-US" sz="1600" dirty="0">
                <a:latin typeface="Times New Roman" panose="02020603050405020304" pitchFamily="18" charset="0"/>
                <a:cs typeface="Times New Roman" panose="02020603050405020304" pitchFamily="18" charset="0"/>
              </a:rPr>
              <a:t> values ,respectively around 200-400 and 100, the path, even with different tests, does not change drastically: </a:t>
            </a:r>
            <a:r>
              <a:rPr lang="en-US" sz="1600" b="1" dirty="0">
                <a:latin typeface="Times New Roman" panose="02020603050405020304" pitchFamily="18" charset="0"/>
                <a:cs typeface="Times New Roman" panose="02020603050405020304" pitchFamily="18" charset="0"/>
              </a:rPr>
              <a:t>this is due to the fact that the algorithm looks for the minimum absolute path</a:t>
            </a:r>
            <a:r>
              <a:rPr lang="en-US" sz="1600" dirty="0">
                <a:latin typeface="Times New Roman" panose="02020603050405020304" pitchFamily="18" charset="0"/>
                <a:cs typeface="Times New Roman" panose="02020603050405020304" pitchFamily="18" charset="0"/>
              </a:rPr>
              <a:t>, that is the one that joins the starting and ending points with a straight line; with many configurations and neighbors available, </a:t>
            </a:r>
            <a:r>
              <a:rPr lang="en-US" sz="1600" b="1" dirty="0">
                <a:latin typeface="Times New Roman" panose="02020603050405020304" pitchFamily="18" charset="0"/>
                <a:cs typeface="Times New Roman" panose="02020603050405020304" pitchFamily="18" charset="0"/>
              </a:rPr>
              <a:t>the minimum path will tend to approach the straight line joining these two points.</a:t>
            </a:r>
            <a:endParaRPr lang="it-IT" sz="1600" b="1" dirty="0">
              <a:latin typeface="Times New Roman" panose="02020603050405020304" pitchFamily="18" charset="0"/>
              <a:cs typeface="Times New Roman" panose="02020603050405020304" pitchFamily="18" charset="0"/>
            </a:endParaRPr>
          </a:p>
        </p:txBody>
      </p:sp>
      <p:pic>
        <p:nvPicPr>
          <p:cNvPr id="7" name="Immagine 6">
            <a:extLst>
              <a:ext uri="{FF2B5EF4-FFF2-40B4-BE49-F238E27FC236}">
                <a16:creationId xmlns:a16="http://schemas.microsoft.com/office/drawing/2014/main" id="{EB95EE09-3982-4266-8F3D-1E072A64B952}"/>
              </a:ext>
            </a:extLst>
          </p:cNvPr>
          <p:cNvPicPr>
            <a:picLocks noChangeAspect="1"/>
          </p:cNvPicPr>
          <p:nvPr/>
        </p:nvPicPr>
        <p:blipFill>
          <a:blip r:embed="rId4"/>
          <a:stretch>
            <a:fillRect/>
          </a:stretch>
        </p:blipFill>
        <p:spPr>
          <a:xfrm>
            <a:off x="65988" y="188236"/>
            <a:ext cx="4464813" cy="3177135"/>
          </a:xfrm>
          <a:prstGeom prst="rect">
            <a:avLst/>
          </a:prstGeom>
        </p:spPr>
      </p:pic>
      <p:sp>
        <p:nvSpPr>
          <p:cNvPr id="8" name="Rettangolo 7">
            <a:extLst>
              <a:ext uri="{FF2B5EF4-FFF2-40B4-BE49-F238E27FC236}">
                <a16:creationId xmlns:a16="http://schemas.microsoft.com/office/drawing/2014/main" id="{9F41B840-F12B-4FAD-93A6-F588982D4DAF}"/>
              </a:ext>
            </a:extLst>
          </p:cNvPr>
          <p:cNvSpPr/>
          <p:nvPr/>
        </p:nvSpPr>
        <p:spPr>
          <a:xfrm>
            <a:off x="4481" y="6533114"/>
            <a:ext cx="284052"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8</a:t>
            </a:r>
          </a:p>
        </p:txBody>
      </p:sp>
    </p:spTree>
    <p:extLst>
      <p:ext uri="{BB962C8B-B14F-4D97-AF65-F5344CB8AC3E}">
        <p14:creationId xmlns:p14="http://schemas.microsoft.com/office/powerpoint/2010/main" val="482293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10">
            <a:extLst>
              <a:ext uri="{FF2B5EF4-FFF2-40B4-BE49-F238E27FC236}">
                <a16:creationId xmlns:a16="http://schemas.microsoft.com/office/drawing/2014/main" id="{B3C290A1-FFC4-44E5-B113-A483B1CA4F7C}"/>
              </a:ext>
            </a:extLst>
          </p:cNvPr>
          <p:cNvSpPr/>
          <p:nvPr/>
        </p:nvSpPr>
        <p:spPr>
          <a:xfrm>
            <a:off x="-30210" y="6498000"/>
            <a:ext cx="9144000" cy="360000"/>
          </a:xfrm>
          <a:prstGeom prst="rect">
            <a:avLst/>
          </a:prstGeom>
          <a:solidFill>
            <a:srgbClr val="FFDC00"/>
          </a:solidFill>
          <a:ln w="9525" cap="flat" cmpd="sng" algn="ctr">
            <a:solidFill>
              <a:srgbClr val="16223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a:endParaRPr>
          </a:p>
        </p:txBody>
      </p:sp>
      <p:pic>
        <p:nvPicPr>
          <p:cNvPr id="6" name="Picture 2" descr="C:\Bruno\campus\unina\Stationery\Dipartimenti\DIETI\Logo_DIETI_Porte.png">
            <a:extLst>
              <a:ext uri="{FF2B5EF4-FFF2-40B4-BE49-F238E27FC236}">
                <a16:creationId xmlns:a16="http://schemas.microsoft.com/office/drawing/2014/main" id="{0A52C303-8B78-4862-A408-F7B549EB7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5346" y="6522320"/>
            <a:ext cx="988444" cy="320576"/>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F0B55097-F4FF-48A5-8210-69BC8DA508FA}"/>
              </a:ext>
            </a:extLst>
          </p:cNvPr>
          <p:cNvSpPr txBox="1"/>
          <p:nvPr/>
        </p:nvSpPr>
        <p:spPr>
          <a:xfrm>
            <a:off x="240434" y="131733"/>
            <a:ext cx="5971829" cy="461665"/>
          </a:xfrm>
          <a:prstGeom prst="rect">
            <a:avLst/>
          </a:prstGeom>
          <a:noFill/>
        </p:spPr>
        <p:txBody>
          <a:bodyPr wrap="square">
            <a:spAutoFit/>
          </a:bodyPr>
          <a:lstStyle/>
          <a:p>
            <a:r>
              <a:rPr lang="it-IT" sz="2400" dirty="0">
                <a:solidFill>
                  <a:srgbClr val="971720"/>
                </a:solidFill>
                <a:latin typeface="Times New Roman" panose="02020603050405020304" pitchFamily="18" charset="0"/>
                <a:cs typeface="Times New Roman" panose="02020603050405020304" pitchFamily="18" charset="0"/>
              </a:rPr>
              <a:t>Path through multiple waypoints</a:t>
            </a:r>
          </a:p>
        </p:txBody>
      </p:sp>
      <p:sp>
        <p:nvSpPr>
          <p:cNvPr id="7" name="Segnaposto contenuto 2">
            <a:extLst>
              <a:ext uri="{FF2B5EF4-FFF2-40B4-BE49-F238E27FC236}">
                <a16:creationId xmlns:a16="http://schemas.microsoft.com/office/drawing/2014/main" id="{0B34ADDB-0708-4125-8DEC-DDDE1CCC6DF6}"/>
              </a:ext>
            </a:extLst>
          </p:cNvPr>
          <p:cNvSpPr txBox="1">
            <a:spLocks/>
          </p:cNvSpPr>
          <p:nvPr/>
        </p:nvSpPr>
        <p:spPr>
          <a:xfrm>
            <a:off x="196170" y="801906"/>
            <a:ext cx="8691239" cy="562013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Times New Roman" panose="02020603050405020304" pitchFamily="18" charset="0"/>
                <a:cs typeface="Times New Roman" panose="02020603050405020304" pitchFamily="18" charset="0"/>
              </a:rPr>
              <a:t>In order to test the control algorithms it has been implemented a path with multiple waypoints:</a:t>
            </a: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endParaRPr lang="en-US" sz="1800" dirty="0">
              <a:latin typeface="Times New Roman" panose="02020603050405020304" pitchFamily="18" charset="0"/>
              <a:cs typeface="Times New Roman" panose="02020603050405020304" pitchFamily="18" charset="0"/>
            </a:endParaRPr>
          </a:p>
          <a:p>
            <a:pPr marL="0" indent="0">
              <a:buFont typeface="Arial"/>
              <a:buNone/>
            </a:pPr>
            <a:r>
              <a:rPr lang="en-US" sz="1800" dirty="0">
                <a:latin typeface="Times New Roman" panose="02020603050405020304" pitchFamily="18" charset="0"/>
                <a:cs typeface="Times New Roman" panose="02020603050405020304" pitchFamily="18" charset="0"/>
              </a:rPr>
              <a:t> </a:t>
            </a:r>
          </a:p>
          <a:p>
            <a:pPr marL="0" indent="0">
              <a:buFont typeface="Arial"/>
              <a:buNone/>
            </a:pPr>
            <a:endParaRPr lang="en-US" sz="18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algorithm uses the same functions presented at the beginning, with one big difference: the </a:t>
            </a:r>
            <a:r>
              <a:rPr lang="en-US" sz="1600" b="1" dirty="0">
                <a:latin typeface="Times New Roman" panose="02020603050405020304" pitchFamily="18" charset="0"/>
                <a:cs typeface="Times New Roman" panose="02020603050405020304" pitchFamily="18" charset="0"/>
              </a:rPr>
              <a:t>A* </a:t>
            </a:r>
            <a:r>
              <a:rPr lang="en-US" sz="1600" dirty="0">
                <a:latin typeface="Times New Roman" panose="02020603050405020304" pitchFamily="18" charset="0"/>
                <a:cs typeface="Times New Roman" panose="02020603050405020304" pitchFamily="18" charset="0"/>
              </a:rPr>
              <a:t>algorithm this time is not executed only once, </a:t>
            </a:r>
            <a:r>
              <a:rPr lang="en-US" sz="1600" b="1" dirty="0">
                <a:latin typeface="Times New Roman" panose="02020603050405020304" pitchFamily="18" charset="0"/>
                <a:cs typeface="Times New Roman" panose="02020603050405020304" pitchFamily="18" charset="0"/>
              </a:rPr>
              <a:t>but cyclically and the starting and the ending point of the path are updated as waypoints are reached.</a:t>
            </a:r>
          </a:p>
        </p:txBody>
      </p:sp>
      <p:pic>
        <p:nvPicPr>
          <p:cNvPr id="3" name="Immagine 2">
            <a:extLst>
              <a:ext uri="{FF2B5EF4-FFF2-40B4-BE49-F238E27FC236}">
                <a16:creationId xmlns:a16="http://schemas.microsoft.com/office/drawing/2014/main" id="{0F72801C-0B46-4082-A346-205E6741FDB1}"/>
              </a:ext>
            </a:extLst>
          </p:cNvPr>
          <p:cNvPicPr>
            <a:picLocks noChangeAspect="1"/>
          </p:cNvPicPr>
          <p:nvPr/>
        </p:nvPicPr>
        <p:blipFill>
          <a:blip r:embed="rId3"/>
          <a:stretch>
            <a:fillRect/>
          </a:stretch>
        </p:blipFill>
        <p:spPr>
          <a:xfrm>
            <a:off x="1529057" y="1464347"/>
            <a:ext cx="5757863" cy="3929305"/>
          </a:xfrm>
          <a:prstGeom prst="rect">
            <a:avLst/>
          </a:prstGeom>
        </p:spPr>
      </p:pic>
      <p:sp>
        <p:nvSpPr>
          <p:cNvPr id="9" name="Rettangolo 8">
            <a:extLst>
              <a:ext uri="{FF2B5EF4-FFF2-40B4-BE49-F238E27FC236}">
                <a16:creationId xmlns:a16="http://schemas.microsoft.com/office/drawing/2014/main" id="{9C256C86-C8F7-4813-826C-3933EDCDEC92}"/>
              </a:ext>
            </a:extLst>
          </p:cNvPr>
          <p:cNvSpPr/>
          <p:nvPr/>
        </p:nvSpPr>
        <p:spPr>
          <a:xfrm>
            <a:off x="4481" y="6533114"/>
            <a:ext cx="284052" cy="307777"/>
          </a:xfrm>
          <a:prstGeom prst="rect">
            <a:avLst/>
          </a:prstGeom>
        </p:spPr>
        <p:txBody>
          <a:bodyPr wrap="none">
            <a:spAutoFit/>
          </a:bodyPr>
          <a:lstStyle/>
          <a:p>
            <a:pPr>
              <a:spcBef>
                <a:spcPts val="17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it-IT" sz="1400" dirty="0">
                <a:solidFill>
                  <a:srgbClr val="162230"/>
                </a:solidFill>
                <a:latin typeface="Century Gothic"/>
                <a:cs typeface="Century Gothic"/>
              </a:rPr>
              <a:t>9</a:t>
            </a:r>
          </a:p>
        </p:txBody>
      </p:sp>
    </p:spTree>
    <p:extLst>
      <p:ext uri="{BB962C8B-B14F-4D97-AF65-F5344CB8AC3E}">
        <p14:creationId xmlns:p14="http://schemas.microsoft.com/office/powerpoint/2010/main" val="26070198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4498</TotalTime>
  <Words>2249</Words>
  <Application>Microsoft Office PowerPoint</Application>
  <PresentationFormat>Presentazione su schermo (4:3)</PresentationFormat>
  <Paragraphs>264</Paragraphs>
  <Slides>24</Slides>
  <Notes>16</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24</vt:i4>
      </vt:variant>
    </vt:vector>
  </HeadingPairs>
  <TitlesOfParts>
    <vt:vector size="32" baseType="lpstr">
      <vt:lpstr>Arial</vt:lpstr>
      <vt:lpstr>Calibri</vt:lpstr>
      <vt:lpstr>Cambria Math</vt:lpstr>
      <vt:lpstr>Century Gothic</vt:lpstr>
      <vt:lpstr>Courier New</vt:lpstr>
      <vt:lpstr>Times New Roman</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Università degli Studi Federico II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Corso di studi in Ingegneria dell'Automazione</dc:title>
  <dc:subject>Presentazione</dc:subject>
  <dc:creator>Bruno Siciliano</dc:creator>
  <cp:lastModifiedBy>FRANCESCO GRASSO</cp:lastModifiedBy>
  <cp:revision>166</cp:revision>
  <dcterms:created xsi:type="dcterms:W3CDTF">2013-09-05T14:27:33Z</dcterms:created>
  <dcterms:modified xsi:type="dcterms:W3CDTF">2022-07-16T01:31:56Z</dcterms:modified>
</cp:coreProperties>
</file>